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2" r:id="rId2"/>
  </p:sldMasterIdLst>
  <p:notesMasterIdLst>
    <p:notesMasterId r:id="rId72"/>
  </p:notesMasterIdLst>
  <p:sldIdLst>
    <p:sldId id="256" r:id="rId3"/>
    <p:sldId id="347" r:id="rId4"/>
    <p:sldId id="348" r:id="rId5"/>
    <p:sldId id="349" r:id="rId6"/>
    <p:sldId id="257" r:id="rId7"/>
    <p:sldId id="258" r:id="rId8"/>
    <p:sldId id="259" r:id="rId9"/>
    <p:sldId id="283" r:id="rId10"/>
    <p:sldId id="376" r:id="rId11"/>
    <p:sldId id="377" r:id="rId12"/>
    <p:sldId id="284" r:id="rId13"/>
    <p:sldId id="268" r:id="rId14"/>
    <p:sldId id="269" r:id="rId15"/>
    <p:sldId id="270" r:id="rId16"/>
    <p:sldId id="287" r:id="rId17"/>
    <p:sldId id="271" r:id="rId18"/>
    <p:sldId id="351" r:id="rId19"/>
    <p:sldId id="352" r:id="rId20"/>
    <p:sldId id="273" r:id="rId21"/>
    <p:sldId id="353" r:id="rId22"/>
    <p:sldId id="354" r:id="rId23"/>
    <p:sldId id="355" r:id="rId24"/>
    <p:sldId id="356" r:id="rId25"/>
    <p:sldId id="357" r:id="rId26"/>
    <p:sldId id="358" r:id="rId27"/>
    <p:sldId id="359" r:id="rId28"/>
    <p:sldId id="360" r:id="rId29"/>
    <p:sldId id="361" r:id="rId30"/>
    <p:sldId id="323" r:id="rId31"/>
    <p:sldId id="325" r:id="rId32"/>
    <p:sldId id="324" r:id="rId33"/>
    <p:sldId id="327" r:id="rId34"/>
    <p:sldId id="332" r:id="rId35"/>
    <p:sldId id="333" r:id="rId36"/>
    <p:sldId id="362" r:id="rId37"/>
    <p:sldId id="363" r:id="rId38"/>
    <p:sldId id="278" r:id="rId39"/>
    <p:sldId id="364" r:id="rId40"/>
    <p:sldId id="365" r:id="rId41"/>
    <p:sldId id="366" r:id="rId42"/>
    <p:sldId id="276" r:id="rId43"/>
    <p:sldId id="367" r:id="rId44"/>
    <p:sldId id="368" r:id="rId45"/>
    <p:sldId id="369" r:id="rId46"/>
    <p:sldId id="370" r:id="rId47"/>
    <p:sldId id="371" r:id="rId48"/>
    <p:sldId id="372" r:id="rId49"/>
    <p:sldId id="373" r:id="rId50"/>
    <p:sldId id="374" r:id="rId51"/>
    <p:sldId id="375" r:id="rId52"/>
    <p:sldId id="335" r:id="rId53"/>
    <p:sldId id="336" r:id="rId54"/>
    <p:sldId id="296" r:id="rId55"/>
    <p:sldId id="297" r:id="rId56"/>
    <p:sldId id="298" r:id="rId57"/>
    <p:sldId id="299" r:id="rId58"/>
    <p:sldId id="300" r:id="rId59"/>
    <p:sldId id="301" r:id="rId60"/>
    <p:sldId id="302" r:id="rId61"/>
    <p:sldId id="303" r:id="rId62"/>
    <p:sldId id="304" r:id="rId63"/>
    <p:sldId id="305" r:id="rId64"/>
    <p:sldId id="306" r:id="rId65"/>
    <p:sldId id="307" r:id="rId66"/>
    <p:sldId id="308" r:id="rId67"/>
    <p:sldId id="309" r:id="rId68"/>
    <p:sldId id="310" r:id="rId69"/>
    <p:sldId id="311" r:id="rId70"/>
    <p:sldId id="322" r:id="rId71"/>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DD4EA"/>
          </a:solidFill>
        </a:fill>
      </a:tcStyle>
    </a:wholeTbl>
    <a:band2H>
      <a:tcTxStyle/>
      <a:tcStyle>
        <a:tcBdr/>
        <a:fill>
          <a:solidFill>
            <a:srgbClr val="E8EBF5"/>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EE7D0"/>
          </a:solidFill>
        </a:fill>
      </a:tcStyle>
    </a:wholeTbl>
    <a:band2H>
      <a:tcTxStyle/>
      <a:tcStyle>
        <a:tcBdr/>
        <a:fill>
          <a:solidFill>
            <a:srgbClr val="EFF3E9"/>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CDCCE"/>
          </a:solidFill>
        </a:fill>
      </a:tcStyle>
    </a:wholeTbl>
    <a:band2H>
      <a:tcTxStyle/>
      <a:tcStyle>
        <a:tcBdr/>
        <a:fill>
          <a:solidFill>
            <a:srgbClr val="FDEEE8"/>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762"/>
  </p:normalViewPr>
  <p:slideViewPr>
    <p:cSldViewPr snapToGrid="0">
      <p:cViewPr varScale="1">
        <p:scale>
          <a:sx n="121" d="100"/>
          <a:sy n="121" d="100"/>
        </p:scale>
        <p:origin x="744"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viewProps" Target="viewProps.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notesMaster" Target="notesMasters/notesMaster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tableStyles" Target="tableStyles.xml"/><Relationship Id="rId7" Type="http://schemas.openxmlformats.org/officeDocument/2006/relationships/slide" Target="slides/slide5.xml"/><Relationship Id="rId71" Type="http://schemas.openxmlformats.org/officeDocument/2006/relationships/slide" Target="slides/slide6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6" name="Shape 26"/>
          <p:cNvSpPr>
            <a:spLocks noGrp="1" noRot="1" noChangeAspect="1"/>
          </p:cNvSpPr>
          <p:nvPr>
            <p:ph type="sldImg"/>
          </p:nvPr>
        </p:nvSpPr>
        <p:spPr>
          <a:xfrm>
            <a:off x="1143000" y="685800"/>
            <a:ext cx="4572000" cy="3429000"/>
          </a:xfrm>
          <a:prstGeom prst="rect">
            <a:avLst/>
          </a:prstGeom>
        </p:spPr>
        <p:txBody>
          <a:bodyPr/>
          <a:lstStyle/>
          <a:p>
            <a:endParaRPr/>
          </a:p>
        </p:txBody>
      </p:sp>
      <p:sp>
        <p:nvSpPr>
          <p:cNvPr id="27" name="Shape 27"/>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spcBef>
        <a:spcPts val="400"/>
      </a:spcBef>
      <a:defRPr sz="1200">
        <a:latin typeface="+mn-lt"/>
        <a:ea typeface="+mn-ea"/>
        <a:cs typeface="+mn-cs"/>
        <a:sym typeface="Calibri"/>
      </a:defRPr>
    </a:lvl1pPr>
    <a:lvl2pPr indent="228600" latinLnBrk="0">
      <a:spcBef>
        <a:spcPts val="400"/>
      </a:spcBef>
      <a:defRPr sz="1200">
        <a:latin typeface="+mn-lt"/>
        <a:ea typeface="+mn-ea"/>
        <a:cs typeface="+mn-cs"/>
        <a:sym typeface="Calibri"/>
      </a:defRPr>
    </a:lvl2pPr>
    <a:lvl3pPr indent="457200" latinLnBrk="0">
      <a:spcBef>
        <a:spcPts val="400"/>
      </a:spcBef>
      <a:defRPr sz="1200">
        <a:latin typeface="+mn-lt"/>
        <a:ea typeface="+mn-ea"/>
        <a:cs typeface="+mn-cs"/>
        <a:sym typeface="Calibri"/>
      </a:defRPr>
    </a:lvl3pPr>
    <a:lvl4pPr indent="685800" latinLnBrk="0">
      <a:spcBef>
        <a:spcPts val="400"/>
      </a:spcBef>
      <a:defRPr sz="1200">
        <a:latin typeface="+mn-lt"/>
        <a:ea typeface="+mn-ea"/>
        <a:cs typeface="+mn-cs"/>
        <a:sym typeface="Calibri"/>
      </a:defRPr>
    </a:lvl4pPr>
    <a:lvl5pPr indent="914400" latinLnBrk="0">
      <a:spcBef>
        <a:spcPts val="400"/>
      </a:spcBef>
      <a:defRPr sz="1200">
        <a:latin typeface="+mn-lt"/>
        <a:ea typeface="+mn-ea"/>
        <a:cs typeface="+mn-cs"/>
        <a:sym typeface="Calibri"/>
      </a:defRPr>
    </a:lvl5pPr>
    <a:lvl6pPr indent="1143000" latinLnBrk="0">
      <a:spcBef>
        <a:spcPts val="400"/>
      </a:spcBef>
      <a:defRPr sz="1200">
        <a:latin typeface="+mn-lt"/>
        <a:ea typeface="+mn-ea"/>
        <a:cs typeface="+mn-cs"/>
        <a:sym typeface="Calibri"/>
      </a:defRPr>
    </a:lvl6pPr>
    <a:lvl7pPr indent="1371600" latinLnBrk="0">
      <a:spcBef>
        <a:spcPts val="400"/>
      </a:spcBef>
      <a:defRPr sz="1200">
        <a:latin typeface="+mn-lt"/>
        <a:ea typeface="+mn-ea"/>
        <a:cs typeface="+mn-cs"/>
        <a:sym typeface="Calibri"/>
      </a:defRPr>
    </a:lvl7pPr>
    <a:lvl8pPr indent="1600200" latinLnBrk="0">
      <a:spcBef>
        <a:spcPts val="400"/>
      </a:spcBef>
      <a:defRPr sz="1200">
        <a:latin typeface="+mn-lt"/>
        <a:ea typeface="+mn-ea"/>
        <a:cs typeface="+mn-cs"/>
        <a:sym typeface="Calibri"/>
      </a:defRPr>
    </a:lvl8pPr>
    <a:lvl9pPr indent="1828800" latinLnBrk="0">
      <a:spcBef>
        <a:spcPts val="400"/>
      </a:spcBef>
      <a:defRPr sz="1200">
        <a:latin typeface="+mn-lt"/>
        <a:ea typeface="+mn-ea"/>
        <a:cs typeface="+mn-cs"/>
        <a:sym typeface="Calibri"/>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A5969B5-E43A-374C-897B-BE6519BCAFA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810509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A5969B5-E43A-374C-897B-BE6519BCAFA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606091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Default">
    <p:spTree>
      <p:nvGrpSpPr>
        <p:cNvPr id="1" name=""/>
        <p:cNvGrpSpPr/>
        <p:nvPr/>
      </p:nvGrpSpPr>
      <p:grpSpPr>
        <a:xfrm>
          <a:off x="0" y="0"/>
          <a:ext cx="0" cy="0"/>
          <a:chOff x="0" y="0"/>
          <a:chExt cx="0" cy="0"/>
        </a:xfrm>
      </p:grpSpPr>
      <p:sp>
        <p:nvSpPr>
          <p:cNvPr id="1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BC99D3C-D333-284F-B987-76E0973587B8}"/>
              </a:ext>
            </a:extLst>
          </p:cNvPr>
          <p:cNvSpPr>
            <a:spLocks noGrp="1"/>
          </p:cNvSpPr>
          <p:nvPr>
            <p:ph type="dt" sz="half" idx="10"/>
          </p:nvPr>
        </p:nvSpPr>
        <p:spPr/>
        <p:txBody>
          <a:bodyPr/>
          <a:lstStyle/>
          <a:p>
            <a:fld id="{1BDF63E9-4DF1-474F-BE4B-468FAC9F57A9}" type="datetimeFigureOut">
              <a:rPr lang="en-US" smtClean="0"/>
              <a:t>9/26/24</a:t>
            </a:fld>
            <a:endParaRPr lang="en-US"/>
          </a:p>
        </p:txBody>
      </p:sp>
      <p:sp>
        <p:nvSpPr>
          <p:cNvPr id="3" name="Footer Placeholder 2">
            <a:extLst>
              <a:ext uri="{FF2B5EF4-FFF2-40B4-BE49-F238E27FC236}">
                <a16:creationId xmlns:a16="http://schemas.microsoft.com/office/drawing/2014/main" id="{05A6EF03-0F12-4B48-9B64-6132F90BC82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A1E3C3E-36B6-054F-910E-BA492BD23A54}"/>
              </a:ext>
            </a:extLst>
          </p:cNvPr>
          <p:cNvSpPr>
            <a:spLocks noGrp="1"/>
          </p:cNvSpPr>
          <p:nvPr>
            <p:ph type="sldNum" sz="quarter" idx="12"/>
          </p:nvPr>
        </p:nvSpPr>
        <p:spPr/>
        <p:txBody>
          <a:bodyPr/>
          <a:lstStyle/>
          <a:p>
            <a:fld id="{26738746-3CBF-794F-831B-E0BBAEDCCA73}" type="slidenum">
              <a:rPr lang="en-US" smtClean="0"/>
              <a:t>‹#›</a:t>
            </a:fld>
            <a:endParaRPr lang="en-US"/>
          </a:p>
        </p:txBody>
      </p:sp>
    </p:spTree>
    <p:extLst>
      <p:ext uri="{BB962C8B-B14F-4D97-AF65-F5344CB8AC3E}">
        <p14:creationId xmlns:p14="http://schemas.microsoft.com/office/powerpoint/2010/main" val="34194612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541D91-BD63-5647-B15E-DEBC09E37FDE}"/>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4A941944-3239-F34B-9980-ADE2F8BFA18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116B9D5A-FDA8-2D45-B8AB-532AC416EAE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5BA88BAD-1598-614B-A603-644435054206}"/>
              </a:ext>
            </a:extLst>
          </p:cNvPr>
          <p:cNvSpPr>
            <a:spLocks noGrp="1"/>
          </p:cNvSpPr>
          <p:nvPr>
            <p:ph type="dt" sz="half" idx="10"/>
          </p:nvPr>
        </p:nvSpPr>
        <p:spPr/>
        <p:txBody>
          <a:bodyPr/>
          <a:lstStyle/>
          <a:p>
            <a:fld id="{1BDF63E9-4DF1-474F-BE4B-468FAC9F57A9}" type="datetimeFigureOut">
              <a:rPr lang="en-US" smtClean="0"/>
              <a:t>9/26/24</a:t>
            </a:fld>
            <a:endParaRPr lang="en-US"/>
          </a:p>
        </p:txBody>
      </p:sp>
      <p:sp>
        <p:nvSpPr>
          <p:cNvPr id="6" name="Footer Placeholder 5">
            <a:extLst>
              <a:ext uri="{FF2B5EF4-FFF2-40B4-BE49-F238E27FC236}">
                <a16:creationId xmlns:a16="http://schemas.microsoft.com/office/drawing/2014/main" id="{8277C32F-F486-8648-B989-95F67A3EAAC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4B2019A-454A-994E-8189-52B7B9AEEB1F}"/>
              </a:ext>
            </a:extLst>
          </p:cNvPr>
          <p:cNvSpPr>
            <a:spLocks noGrp="1"/>
          </p:cNvSpPr>
          <p:nvPr>
            <p:ph type="sldNum" sz="quarter" idx="12"/>
          </p:nvPr>
        </p:nvSpPr>
        <p:spPr/>
        <p:txBody>
          <a:bodyPr/>
          <a:lstStyle/>
          <a:p>
            <a:fld id="{26738746-3CBF-794F-831B-E0BBAEDCCA73}" type="slidenum">
              <a:rPr lang="en-US" smtClean="0"/>
              <a:t>‹#›</a:t>
            </a:fld>
            <a:endParaRPr lang="en-US"/>
          </a:p>
        </p:txBody>
      </p:sp>
    </p:spTree>
    <p:extLst>
      <p:ext uri="{BB962C8B-B14F-4D97-AF65-F5344CB8AC3E}">
        <p14:creationId xmlns:p14="http://schemas.microsoft.com/office/powerpoint/2010/main" val="24389180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E10D20-5CCE-5242-B9C0-8F39CC6BD6F7}"/>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98890D0B-22B1-DD4A-8B99-8309A428ADF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0E51447-B884-A04C-8C07-F91F94D2BF8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F23BC4C3-AE1E-DD4B-A56B-8D4488667946}"/>
              </a:ext>
            </a:extLst>
          </p:cNvPr>
          <p:cNvSpPr>
            <a:spLocks noGrp="1"/>
          </p:cNvSpPr>
          <p:nvPr>
            <p:ph type="dt" sz="half" idx="10"/>
          </p:nvPr>
        </p:nvSpPr>
        <p:spPr/>
        <p:txBody>
          <a:bodyPr/>
          <a:lstStyle/>
          <a:p>
            <a:fld id="{1BDF63E9-4DF1-474F-BE4B-468FAC9F57A9}" type="datetimeFigureOut">
              <a:rPr lang="en-US" smtClean="0"/>
              <a:t>9/26/24</a:t>
            </a:fld>
            <a:endParaRPr lang="en-US"/>
          </a:p>
        </p:txBody>
      </p:sp>
      <p:sp>
        <p:nvSpPr>
          <p:cNvPr id="6" name="Footer Placeholder 5">
            <a:extLst>
              <a:ext uri="{FF2B5EF4-FFF2-40B4-BE49-F238E27FC236}">
                <a16:creationId xmlns:a16="http://schemas.microsoft.com/office/drawing/2014/main" id="{BB31869D-2C9F-EB4D-A7AE-0781580E186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70C773B-2110-964F-9B09-EBE530E90D69}"/>
              </a:ext>
            </a:extLst>
          </p:cNvPr>
          <p:cNvSpPr>
            <a:spLocks noGrp="1"/>
          </p:cNvSpPr>
          <p:nvPr>
            <p:ph type="sldNum" sz="quarter" idx="12"/>
          </p:nvPr>
        </p:nvSpPr>
        <p:spPr/>
        <p:txBody>
          <a:bodyPr/>
          <a:lstStyle/>
          <a:p>
            <a:fld id="{26738746-3CBF-794F-831B-E0BBAEDCCA73}" type="slidenum">
              <a:rPr lang="en-US" smtClean="0"/>
              <a:t>‹#›</a:t>
            </a:fld>
            <a:endParaRPr lang="en-US"/>
          </a:p>
        </p:txBody>
      </p:sp>
    </p:spTree>
    <p:extLst>
      <p:ext uri="{BB962C8B-B14F-4D97-AF65-F5344CB8AC3E}">
        <p14:creationId xmlns:p14="http://schemas.microsoft.com/office/powerpoint/2010/main" val="113290629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105792-01E9-D84E-BF5E-25A0C321DD5C}"/>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779A9E72-50C5-0740-A537-36B9B69537EF}"/>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66772FDB-66E7-994E-98EF-9E8FEE1CDCA1}"/>
              </a:ext>
            </a:extLst>
          </p:cNvPr>
          <p:cNvSpPr>
            <a:spLocks noGrp="1"/>
          </p:cNvSpPr>
          <p:nvPr>
            <p:ph type="dt" sz="half" idx="10"/>
          </p:nvPr>
        </p:nvSpPr>
        <p:spPr/>
        <p:txBody>
          <a:bodyPr/>
          <a:lstStyle/>
          <a:p>
            <a:fld id="{1BDF63E9-4DF1-474F-BE4B-468FAC9F57A9}" type="datetimeFigureOut">
              <a:rPr lang="en-US" smtClean="0"/>
              <a:t>9/26/24</a:t>
            </a:fld>
            <a:endParaRPr lang="en-US"/>
          </a:p>
        </p:txBody>
      </p:sp>
      <p:sp>
        <p:nvSpPr>
          <p:cNvPr id="5" name="Footer Placeholder 4">
            <a:extLst>
              <a:ext uri="{FF2B5EF4-FFF2-40B4-BE49-F238E27FC236}">
                <a16:creationId xmlns:a16="http://schemas.microsoft.com/office/drawing/2014/main" id="{8E9676A7-A49D-3C48-9039-5D59B6770A4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193A39D-7415-EC40-8E7A-9FA39CA352C1}"/>
              </a:ext>
            </a:extLst>
          </p:cNvPr>
          <p:cNvSpPr>
            <a:spLocks noGrp="1"/>
          </p:cNvSpPr>
          <p:nvPr>
            <p:ph type="sldNum" sz="quarter" idx="12"/>
          </p:nvPr>
        </p:nvSpPr>
        <p:spPr/>
        <p:txBody>
          <a:bodyPr/>
          <a:lstStyle/>
          <a:p>
            <a:fld id="{26738746-3CBF-794F-831B-E0BBAEDCCA73}" type="slidenum">
              <a:rPr lang="en-US" smtClean="0"/>
              <a:t>‹#›</a:t>
            </a:fld>
            <a:endParaRPr lang="en-US"/>
          </a:p>
        </p:txBody>
      </p:sp>
    </p:spTree>
    <p:extLst>
      <p:ext uri="{BB962C8B-B14F-4D97-AF65-F5344CB8AC3E}">
        <p14:creationId xmlns:p14="http://schemas.microsoft.com/office/powerpoint/2010/main" val="76443658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D05AFF9-5843-7E42-AFD8-3C7FC9C09648}"/>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DEA52427-EDC0-964E-8413-BE97254B9D73}"/>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27902714-E8AE-474B-B6DC-18C89BB685CC}"/>
              </a:ext>
            </a:extLst>
          </p:cNvPr>
          <p:cNvSpPr>
            <a:spLocks noGrp="1"/>
          </p:cNvSpPr>
          <p:nvPr>
            <p:ph type="dt" sz="half" idx="10"/>
          </p:nvPr>
        </p:nvSpPr>
        <p:spPr/>
        <p:txBody>
          <a:bodyPr/>
          <a:lstStyle/>
          <a:p>
            <a:fld id="{1BDF63E9-4DF1-474F-BE4B-468FAC9F57A9}" type="datetimeFigureOut">
              <a:rPr lang="en-US" smtClean="0"/>
              <a:t>9/26/24</a:t>
            </a:fld>
            <a:endParaRPr lang="en-US"/>
          </a:p>
        </p:txBody>
      </p:sp>
      <p:sp>
        <p:nvSpPr>
          <p:cNvPr id="5" name="Footer Placeholder 4">
            <a:extLst>
              <a:ext uri="{FF2B5EF4-FFF2-40B4-BE49-F238E27FC236}">
                <a16:creationId xmlns:a16="http://schemas.microsoft.com/office/drawing/2014/main" id="{543CDFC1-A047-6A4C-9718-4F8718628E8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94577B-6C03-8740-ADBB-AFA96E44C301}"/>
              </a:ext>
            </a:extLst>
          </p:cNvPr>
          <p:cNvSpPr>
            <a:spLocks noGrp="1"/>
          </p:cNvSpPr>
          <p:nvPr>
            <p:ph type="sldNum" sz="quarter" idx="12"/>
          </p:nvPr>
        </p:nvSpPr>
        <p:spPr/>
        <p:txBody>
          <a:bodyPr/>
          <a:lstStyle/>
          <a:p>
            <a:fld id="{26738746-3CBF-794F-831B-E0BBAEDCCA73}" type="slidenum">
              <a:rPr lang="en-US" smtClean="0"/>
              <a:t>‹#›</a:t>
            </a:fld>
            <a:endParaRPr lang="en-US"/>
          </a:p>
        </p:txBody>
      </p:sp>
    </p:spTree>
    <p:extLst>
      <p:ext uri="{BB962C8B-B14F-4D97-AF65-F5344CB8AC3E}">
        <p14:creationId xmlns:p14="http://schemas.microsoft.com/office/powerpoint/2010/main" val="15752946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Slide">
    <p:spTree>
      <p:nvGrpSpPr>
        <p:cNvPr id="1" name=""/>
        <p:cNvGrpSpPr/>
        <p:nvPr/>
      </p:nvGrpSpPr>
      <p:grpSpPr>
        <a:xfrm>
          <a:off x="0" y="0"/>
          <a:ext cx="0" cy="0"/>
          <a:chOff x="0" y="0"/>
          <a:chExt cx="0" cy="0"/>
        </a:xfrm>
      </p:grpSpPr>
      <p:sp>
        <p:nvSpPr>
          <p:cNvPr id="18" name="Title Text"/>
          <p:cNvSpPr txBox="1">
            <a:spLocks noGrp="1"/>
          </p:cNvSpPr>
          <p:nvPr>
            <p:ph type="title"/>
          </p:nvPr>
        </p:nvSpPr>
        <p:spPr>
          <a:xfrm>
            <a:off x="1524000" y="1122362"/>
            <a:ext cx="9144000" cy="2387601"/>
          </a:xfrm>
          <a:prstGeom prst="rect">
            <a:avLst/>
          </a:prstGeom>
        </p:spPr>
        <p:txBody>
          <a:bodyPr anchor="b">
            <a:normAutofit/>
          </a:bodyPr>
          <a:lstStyle>
            <a:lvl1pPr algn="ctr">
              <a:defRPr sz="6000"/>
            </a:lvl1pPr>
          </a:lstStyle>
          <a:p>
            <a:r>
              <a:t>Title Text</a:t>
            </a:r>
          </a:p>
        </p:txBody>
      </p:sp>
      <p:sp>
        <p:nvSpPr>
          <p:cNvPr id="19" name="Body Level One…"/>
          <p:cNvSpPr txBox="1">
            <a:spLocks noGrp="1"/>
          </p:cNvSpPr>
          <p:nvPr>
            <p:ph type="body" sz="quarter" idx="1"/>
          </p:nvPr>
        </p:nvSpPr>
        <p:spPr>
          <a:xfrm>
            <a:off x="1524000" y="3602037"/>
            <a:ext cx="9144000" cy="1655763"/>
          </a:xfrm>
          <a:prstGeom prst="rect">
            <a:avLst/>
          </a:prstGeom>
        </p:spPr>
        <p:txBody>
          <a:bodyPr>
            <a:normAutofit/>
          </a:bodyPr>
          <a:lstStyle>
            <a:lvl1pPr marL="0" indent="0" algn="ctr">
              <a:buSzTx/>
              <a:buFontTx/>
              <a:buNone/>
              <a:defRPr sz="2400"/>
            </a:lvl1pPr>
            <a:lvl2pPr marL="0" indent="457200" algn="ctr">
              <a:buSzTx/>
              <a:buFontTx/>
              <a:buNone/>
              <a:defRPr sz="2400"/>
            </a:lvl2pPr>
            <a:lvl3pPr marL="0" indent="914400" algn="ctr">
              <a:buSzTx/>
              <a:buFontTx/>
              <a:buNone/>
              <a:defRPr sz="2400"/>
            </a:lvl3pPr>
            <a:lvl4pPr marL="0" indent="1371600" algn="ctr">
              <a:buSzTx/>
              <a:buFontTx/>
              <a:buNone/>
              <a:defRPr sz="2400"/>
            </a:lvl4pPr>
            <a:lvl5pPr marL="0" indent="1828800" algn="ctr">
              <a:buSzTx/>
              <a:buFontTx/>
              <a:buNone/>
              <a:defRPr sz="2400"/>
            </a:lvl5pPr>
          </a:lstStyle>
          <a:p>
            <a:r>
              <a:t>Body Level One</a:t>
            </a:r>
          </a:p>
          <a:p>
            <a:pPr lvl="1"/>
            <a:r>
              <a:t>Body Level Two</a:t>
            </a:r>
          </a:p>
          <a:p>
            <a:pPr lvl="2"/>
            <a:r>
              <a:t>Body Level Three</a:t>
            </a:r>
          </a:p>
          <a:p>
            <a:pPr lvl="3"/>
            <a:r>
              <a:t>Body Level Four</a:t>
            </a:r>
          </a:p>
          <a:p>
            <a:pPr lvl="4"/>
            <a:r>
              <a:t>Body Level Five</a:t>
            </a:r>
          </a:p>
        </p:txBody>
      </p:sp>
      <p:sp>
        <p:nvSpPr>
          <p:cNvPr id="20" name="Slide Number"/>
          <p:cNvSpPr txBox="1">
            <a:spLocks noGrp="1"/>
          </p:cNvSpPr>
          <p:nvPr>
            <p:ph type="sldNum" sz="quarter" idx="2"/>
          </p:nvPr>
        </p:nvSpPr>
        <p:spPr>
          <a:prstGeom prst="rect">
            <a:avLst/>
          </a:prstGeom>
        </p:spPr>
        <p:txBody>
          <a:bodyPr/>
          <a:lstStyle>
            <a:lvl1pPr>
              <a:defRPr>
                <a:solidFill>
                  <a:srgbClr val="888888"/>
                </a:solidFill>
              </a:defRPr>
            </a:lvl1p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E22464-0BE4-C547-AFF1-F1AF1F912573}"/>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F291BFA1-E4C7-D040-AD5F-F74663F2A8F8}"/>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B9766200-3FCF-FE44-BC6A-614B8F03F75B}"/>
              </a:ext>
            </a:extLst>
          </p:cNvPr>
          <p:cNvSpPr>
            <a:spLocks noGrp="1"/>
          </p:cNvSpPr>
          <p:nvPr>
            <p:ph type="dt" sz="half" idx="10"/>
          </p:nvPr>
        </p:nvSpPr>
        <p:spPr/>
        <p:txBody>
          <a:bodyPr/>
          <a:lstStyle/>
          <a:p>
            <a:fld id="{1BDF63E9-4DF1-474F-BE4B-468FAC9F57A9}" type="datetimeFigureOut">
              <a:rPr lang="en-US" smtClean="0"/>
              <a:t>9/26/24</a:t>
            </a:fld>
            <a:endParaRPr lang="en-US"/>
          </a:p>
        </p:txBody>
      </p:sp>
      <p:sp>
        <p:nvSpPr>
          <p:cNvPr id="5" name="Footer Placeholder 4">
            <a:extLst>
              <a:ext uri="{FF2B5EF4-FFF2-40B4-BE49-F238E27FC236}">
                <a16:creationId xmlns:a16="http://schemas.microsoft.com/office/drawing/2014/main" id="{AA3B399A-CFEE-DC46-97F5-CC61D31026E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E4D9667-F686-FE4C-8EA2-C4499C67E9B4}"/>
              </a:ext>
            </a:extLst>
          </p:cNvPr>
          <p:cNvSpPr>
            <a:spLocks noGrp="1"/>
          </p:cNvSpPr>
          <p:nvPr>
            <p:ph type="sldNum" sz="quarter" idx="12"/>
          </p:nvPr>
        </p:nvSpPr>
        <p:spPr/>
        <p:txBody>
          <a:bodyPr/>
          <a:lstStyle/>
          <a:p>
            <a:fld id="{26738746-3CBF-794F-831B-E0BBAEDCCA73}" type="slidenum">
              <a:rPr lang="en-US" smtClean="0"/>
              <a:t>‹#›</a:t>
            </a:fld>
            <a:endParaRPr lang="en-US"/>
          </a:p>
        </p:txBody>
      </p:sp>
    </p:spTree>
    <p:extLst>
      <p:ext uri="{BB962C8B-B14F-4D97-AF65-F5344CB8AC3E}">
        <p14:creationId xmlns:p14="http://schemas.microsoft.com/office/powerpoint/2010/main" val="12602552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7E924E-9320-FE47-A76E-3373DC6822E8}"/>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F6F20D77-D109-D94E-B413-4FE31055B1E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EDC7E53D-3483-AF44-A8DA-FD33C14D5F51}"/>
              </a:ext>
            </a:extLst>
          </p:cNvPr>
          <p:cNvSpPr>
            <a:spLocks noGrp="1"/>
          </p:cNvSpPr>
          <p:nvPr>
            <p:ph type="dt" sz="half" idx="10"/>
          </p:nvPr>
        </p:nvSpPr>
        <p:spPr/>
        <p:txBody>
          <a:bodyPr/>
          <a:lstStyle/>
          <a:p>
            <a:fld id="{1BDF63E9-4DF1-474F-BE4B-468FAC9F57A9}" type="datetimeFigureOut">
              <a:rPr lang="en-US" smtClean="0"/>
              <a:t>9/26/24</a:t>
            </a:fld>
            <a:endParaRPr lang="en-US"/>
          </a:p>
        </p:txBody>
      </p:sp>
      <p:sp>
        <p:nvSpPr>
          <p:cNvPr id="5" name="Footer Placeholder 4">
            <a:extLst>
              <a:ext uri="{FF2B5EF4-FFF2-40B4-BE49-F238E27FC236}">
                <a16:creationId xmlns:a16="http://schemas.microsoft.com/office/drawing/2014/main" id="{59ADA228-9632-4449-9578-B1FFDAD76B7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61B2BB3-392A-3946-86B9-844A8C8226C9}"/>
              </a:ext>
            </a:extLst>
          </p:cNvPr>
          <p:cNvSpPr>
            <a:spLocks noGrp="1"/>
          </p:cNvSpPr>
          <p:nvPr>
            <p:ph type="sldNum" sz="quarter" idx="12"/>
          </p:nvPr>
        </p:nvSpPr>
        <p:spPr/>
        <p:txBody>
          <a:bodyPr/>
          <a:lstStyle/>
          <a:p>
            <a:fld id="{26738746-3CBF-794F-831B-E0BBAEDCCA73}" type="slidenum">
              <a:rPr lang="en-US" smtClean="0"/>
              <a:t>‹#›</a:t>
            </a:fld>
            <a:endParaRPr lang="en-US"/>
          </a:p>
        </p:txBody>
      </p:sp>
    </p:spTree>
    <p:extLst>
      <p:ext uri="{BB962C8B-B14F-4D97-AF65-F5344CB8AC3E}">
        <p14:creationId xmlns:p14="http://schemas.microsoft.com/office/powerpoint/2010/main" val="34938640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E22464-0BE4-C547-AFF1-F1AF1F912573}"/>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F291BFA1-E4C7-D040-AD5F-F74663F2A8F8}"/>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B9766200-3FCF-FE44-BC6A-614B8F03F75B}"/>
              </a:ext>
            </a:extLst>
          </p:cNvPr>
          <p:cNvSpPr>
            <a:spLocks noGrp="1"/>
          </p:cNvSpPr>
          <p:nvPr>
            <p:ph type="dt" sz="half" idx="10"/>
          </p:nvPr>
        </p:nvSpPr>
        <p:spPr/>
        <p:txBody>
          <a:bodyPr/>
          <a:lstStyle/>
          <a:p>
            <a:fld id="{1BDF63E9-4DF1-474F-BE4B-468FAC9F57A9}" type="datetimeFigureOut">
              <a:rPr lang="en-US" smtClean="0"/>
              <a:t>9/26/24</a:t>
            </a:fld>
            <a:endParaRPr lang="en-US"/>
          </a:p>
        </p:txBody>
      </p:sp>
      <p:sp>
        <p:nvSpPr>
          <p:cNvPr id="5" name="Footer Placeholder 4">
            <a:extLst>
              <a:ext uri="{FF2B5EF4-FFF2-40B4-BE49-F238E27FC236}">
                <a16:creationId xmlns:a16="http://schemas.microsoft.com/office/drawing/2014/main" id="{AA3B399A-CFEE-DC46-97F5-CC61D31026E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E4D9667-F686-FE4C-8EA2-C4499C67E9B4}"/>
              </a:ext>
            </a:extLst>
          </p:cNvPr>
          <p:cNvSpPr>
            <a:spLocks noGrp="1"/>
          </p:cNvSpPr>
          <p:nvPr>
            <p:ph type="sldNum" sz="quarter" idx="12"/>
          </p:nvPr>
        </p:nvSpPr>
        <p:spPr/>
        <p:txBody>
          <a:bodyPr/>
          <a:lstStyle/>
          <a:p>
            <a:fld id="{26738746-3CBF-794F-831B-E0BBAEDCCA73}" type="slidenum">
              <a:rPr lang="en-US" smtClean="0"/>
              <a:t>‹#›</a:t>
            </a:fld>
            <a:endParaRPr lang="en-US"/>
          </a:p>
        </p:txBody>
      </p:sp>
    </p:spTree>
    <p:extLst>
      <p:ext uri="{BB962C8B-B14F-4D97-AF65-F5344CB8AC3E}">
        <p14:creationId xmlns:p14="http://schemas.microsoft.com/office/powerpoint/2010/main" val="28455421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D34D4F-28BD-0F47-BD80-6B3C67BCD336}"/>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DA34EA65-4644-BB40-8AFA-1CFDE38B463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4EFD474D-6194-1349-852C-1F47B04FC61B}"/>
              </a:ext>
            </a:extLst>
          </p:cNvPr>
          <p:cNvSpPr>
            <a:spLocks noGrp="1"/>
          </p:cNvSpPr>
          <p:nvPr>
            <p:ph type="dt" sz="half" idx="10"/>
          </p:nvPr>
        </p:nvSpPr>
        <p:spPr/>
        <p:txBody>
          <a:bodyPr/>
          <a:lstStyle/>
          <a:p>
            <a:fld id="{1BDF63E9-4DF1-474F-BE4B-468FAC9F57A9}" type="datetimeFigureOut">
              <a:rPr lang="en-US" smtClean="0"/>
              <a:t>9/26/24</a:t>
            </a:fld>
            <a:endParaRPr lang="en-US"/>
          </a:p>
        </p:txBody>
      </p:sp>
      <p:sp>
        <p:nvSpPr>
          <p:cNvPr id="5" name="Footer Placeholder 4">
            <a:extLst>
              <a:ext uri="{FF2B5EF4-FFF2-40B4-BE49-F238E27FC236}">
                <a16:creationId xmlns:a16="http://schemas.microsoft.com/office/drawing/2014/main" id="{46403EC9-FC8A-874E-AB9D-9AF9E6C1D08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C250778-0EC6-1845-BD61-22FDBD2DAEB7}"/>
              </a:ext>
            </a:extLst>
          </p:cNvPr>
          <p:cNvSpPr>
            <a:spLocks noGrp="1"/>
          </p:cNvSpPr>
          <p:nvPr>
            <p:ph type="sldNum" sz="quarter" idx="12"/>
          </p:nvPr>
        </p:nvSpPr>
        <p:spPr/>
        <p:txBody>
          <a:bodyPr/>
          <a:lstStyle/>
          <a:p>
            <a:fld id="{26738746-3CBF-794F-831B-E0BBAEDCCA73}" type="slidenum">
              <a:rPr lang="en-US" smtClean="0"/>
              <a:t>‹#›</a:t>
            </a:fld>
            <a:endParaRPr lang="en-US"/>
          </a:p>
        </p:txBody>
      </p:sp>
    </p:spTree>
    <p:extLst>
      <p:ext uri="{BB962C8B-B14F-4D97-AF65-F5344CB8AC3E}">
        <p14:creationId xmlns:p14="http://schemas.microsoft.com/office/powerpoint/2010/main" val="26865323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2C7364-6C66-D34A-91CD-7BADBDD6BDCD}"/>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03823A45-6239-6F4B-9ED1-24F7ED5C4B3A}"/>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C335F1B0-805D-F84E-AE64-224E7C728966}"/>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5B708FEE-BA56-9141-BCC0-F1ED928C8747}"/>
              </a:ext>
            </a:extLst>
          </p:cNvPr>
          <p:cNvSpPr>
            <a:spLocks noGrp="1"/>
          </p:cNvSpPr>
          <p:nvPr>
            <p:ph type="dt" sz="half" idx="10"/>
          </p:nvPr>
        </p:nvSpPr>
        <p:spPr/>
        <p:txBody>
          <a:bodyPr/>
          <a:lstStyle/>
          <a:p>
            <a:fld id="{1BDF63E9-4DF1-474F-BE4B-468FAC9F57A9}" type="datetimeFigureOut">
              <a:rPr lang="en-US" smtClean="0"/>
              <a:t>9/26/24</a:t>
            </a:fld>
            <a:endParaRPr lang="en-US"/>
          </a:p>
        </p:txBody>
      </p:sp>
      <p:sp>
        <p:nvSpPr>
          <p:cNvPr id="6" name="Footer Placeholder 5">
            <a:extLst>
              <a:ext uri="{FF2B5EF4-FFF2-40B4-BE49-F238E27FC236}">
                <a16:creationId xmlns:a16="http://schemas.microsoft.com/office/drawing/2014/main" id="{A8572D7C-1C4B-7645-984A-42B2A261BBB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938C69E-CE30-9840-A4A0-2307EB8279BE}"/>
              </a:ext>
            </a:extLst>
          </p:cNvPr>
          <p:cNvSpPr>
            <a:spLocks noGrp="1"/>
          </p:cNvSpPr>
          <p:nvPr>
            <p:ph type="sldNum" sz="quarter" idx="12"/>
          </p:nvPr>
        </p:nvSpPr>
        <p:spPr/>
        <p:txBody>
          <a:bodyPr/>
          <a:lstStyle/>
          <a:p>
            <a:fld id="{26738746-3CBF-794F-831B-E0BBAEDCCA73}" type="slidenum">
              <a:rPr lang="en-US" smtClean="0"/>
              <a:t>‹#›</a:t>
            </a:fld>
            <a:endParaRPr lang="en-US"/>
          </a:p>
        </p:txBody>
      </p:sp>
    </p:spTree>
    <p:extLst>
      <p:ext uri="{BB962C8B-B14F-4D97-AF65-F5344CB8AC3E}">
        <p14:creationId xmlns:p14="http://schemas.microsoft.com/office/powerpoint/2010/main" val="37685498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43990-53AA-B942-B642-9929D771BC6E}"/>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00C65F6E-E8C3-D340-B49F-D9ABD145B63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BEF56D21-719A-4448-8DBB-A2D0CDEDF74A}"/>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EE6B08D9-C239-7842-A1B9-FC0570D2855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3C121103-F738-B04C-958C-9EA169E1848C}"/>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275C71FB-5608-1841-B81D-78D925290B5D}"/>
              </a:ext>
            </a:extLst>
          </p:cNvPr>
          <p:cNvSpPr>
            <a:spLocks noGrp="1"/>
          </p:cNvSpPr>
          <p:nvPr>
            <p:ph type="dt" sz="half" idx="10"/>
          </p:nvPr>
        </p:nvSpPr>
        <p:spPr/>
        <p:txBody>
          <a:bodyPr/>
          <a:lstStyle/>
          <a:p>
            <a:fld id="{1BDF63E9-4DF1-474F-BE4B-468FAC9F57A9}" type="datetimeFigureOut">
              <a:rPr lang="en-US" smtClean="0"/>
              <a:t>9/26/24</a:t>
            </a:fld>
            <a:endParaRPr lang="en-US"/>
          </a:p>
        </p:txBody>
      </p:sp>
      <p:sp>
        <p:nvSpPr>
          <p:cNvPr id="8" name="Footer Placeholder 7">
            <a:extLst>
              <a:ext uri="{FF2B5EF4-FFF2-40B4-BE49-F238E27FC236}">
                <a16:creationId xmlns:a16="http://schemas.microsoft.com/office/drawing/2014/main" id="{62F3C1E9-9D2C-3345-99AB-BC0093A7016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4FA65C4-818A-A24E-A368-36467CCF8301}"/>
              </a:ext>
            </a:extLst>
          </p:cNvPr>
          <p:cNvSpPr>
            <a:spLocks noGrp="1"/>
          </p:cNvSpPr>
          <p:nvPr>
            <p:ph type="sldNum" sz="quarter" idx="12"/>
          </p:nvPr>
        </p:nvSpPr>
        <p:spPr/>
        <p:txBody>
          <a:bodyPr/>
          <a:lstStyle/>
          <a:p>
            <a:fld id="{26738746-3CBF-794F-831B-E0BBAEDCCA73}" type="slidenum">
              <a:rPr lang="en-US" smtClean="0"/>
              <a:t>‹#›</a:t>
            </a:fld>
            <a:endParaRPr lang="en-US"/>
          </a:p>
        </p:txBody>
      </p:sp>
    </p:spTree>
    <p:extLst>
      <p:ext uri="{BB962C8B-B14F-4D97-AF65-F5344CB8AC3E}">
        <p14:creationId xmlns:p14="http://schemas.microsoft.com/office/powerpoint/2010/main" val="37821116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F94734-A520-0347-ADF7-9A125A5AF974}"/>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17888033-0910-FD4D-9132-103067B52BD0}"/>
              </a:ext>
            </a:extLst>
          </p:cNvPr>
          <p:cNvSpPr>
            <a:spLocks noGrp="1"/>
          </p:cNvSpPr>
          <p:nvPr>
            <p:ph type="dt" sz="half" idx="10"/>
          </p:nvPr>
        </p:nvSpPr>
        <p:spPr/>
        <p:txBody>
          <a:bodyPr/>
          <a:lstStyle/>
          <a:p>
            <a:fld id="{1BDF63E9-4DF1-474F-BE4B-468FAC9F57A9}" type="datetimeFigureOut">
              <a:rPr lang="en-US" smtClean="0"/>
              <a:t>9/26/24</a:t>
            </a:fld>
            <a:endParaRPr lang="en-US"/>
          </a:p>
        </p:txBody>
      </p:sp>
      <p:sp>
        <p:nvSpPr>
          <p:cNvPr id="4" name="Footer Placeholder 3">
            <a:extLst>
              <a:ext uri="{FF2B5EF4-FFF2-40B4-BE49-F238E27FC236}">
                <a16:creationId xmlns:a16="http://schemas.microsoft.com/office/drawing/2014/main" id="{440EED83-7B07-FF45-9162-D72E1F59508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EAA505E-1D4F-DA46-A276-2711A76FBEC6}"/>
              </a:ext>
            </a:extLst>
          </p:cNvPr>
          <p:cNvSpPr>
            <a:spLocks noGrp="1"/>
          </p:cNvSpPr>
          <p:nvPr>
            <p:ph type="sldNum" sz="quarter" idx="12"/>
          </p:nvPr>
        </p:nvSpPr>
        <p:spPr/>
        <p:txBody>
          <a:bodyPr/>
          <a:lstStyle/>
          <a:p>
            <a:fld id="{26738746-3CBF-794F-831B-E0BBAEDCCA73}" type="slidenum">
              <a:rPr lang="en-US" smtClean="0"/>
              <a:t>‹#›</a:t>
            </a:fld>
            <a:endParaRPr lang="en-US"/>
          </a:p>
        </p:txBody>
      </p:sp>
    </p:spTree>
    <p:extLst>
      <p:ext uri="{BB962C8B-B14F-4D97-AF65-F5344CB8AC3E}">
        <p14:creationId xmlns:p14="http://schemas.microsoft.com/office/powerpoint/2010/main" val="222515021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1.xml"/><Relationship Id="rId3" Type="http://schemas.openxmlformats.org/officeDocument/2006/relationships/slideLayout" Target="../slideLayouts/slideLayout6.xml"/><Relationship Id="rId7" Type="http://schemas.openxmlformats.org/officeDocument/2006/relationships/slideLayout" Target="../slideLayouts/slideLayout10.xml"/><Relationship Id="rId12" Type="http://schemas.openxmlformats.org/officeDocument/2006/relationships/theme" Target="../theme/theme2.xml"/><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slideLayout" Target="../slideLayouts/slideLayout9.xml"/><Relationship Id="rId11" Type="http://schemas.openxmlformats.org/officeDocument/2006/relationships/slideLayout" Target="../slideLayouts/slideLayout14.xml"/><Relationship Id="rId5" Type="http://schemas.openxmlformats.org/officeDocument/2006/relationships/slideLayout" Target="../slideLayouts/slideLayout8.xml"/><Relationship Id="rId10" Type="http://schemas.openxmlformats.org/officeDocument/2006/relationships/slideLayout" Target="../slideLayouts/slideLayout13.xml"/><Relationship Id="rId4" Type="http://schemas.openxmlformats.org/officeDocument/2006/relationships/slideLayout" Target="../slideLayouts/slideLayout7.xml"/><Relationship Id="rId9"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609600" y="92074"/>
            <a:ext cx="10972800" cy="150812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lstStyle/>
          <a:p>
            <a:r>
              <a:t>Title Text</a:t>
            </a:r>
          </a:p>
        </p:txBody>
      </p:sp>
      <p:sp>
        <p:nvSpPr>
          <p:cNvPr id="3" name="Body Level One…"/>
          <p:cNvSpPr txBox="1">
            <a:spLocks noGrp="1"/>
          </p:cNvSpPr>
          <p:nvPr>
            <p:ph type="body" idx="1"/>
          </p:nvPr>
        </p:nvSpPr>
        <p:spPr>
          <a:xfrm>
            <a:off x="609600" y="1600200"/>
            <a:ext cx="10972800" cy="52578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11095176" y="6404292"/>
            <a:ext cx="258624" cy="269241"/>
          </a:xfrm>
          <a:prstGeom prst="rect">
            <a:avLst/>
          </a:prstGeom>
          <a:ln w="12700">
            <a:miter lim="400000"/>
          </a:ln>
        </p:spPr>
        <p:txBody>
          <a:bodyPr wrap="none" lIns="45719" rIns="45719" anchor="ctr">
            <a:spAutoFit/>
          </a:bodyPr>
          <a:lstStyle>
            <a:lvl1pPr algn="r">
              <a:defRPr sz="1200">
                <a:solidFill>
                  <a:srgbClr val="898989"/>
                </a:solidFil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transition spd="med"/>
  <p:txStyles>
    <p:titleStyle>
      <a:lvl1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1pPr>
      <a:lvl2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2pPr>
      <a:lvl3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3pPr>
      <a:lvl4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4pPr>
      <a:lvl5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5pPr>
      <a:lvl6pPr marL="0" marR="0" indent="45720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6pPr>
      <a:lvl7pPr marL="0" marR="0" indent="91440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7pPr>
      <a:lvl8pPr marL="0" marR="0" indent="137160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8pPr>
      <a:lvl9pPr marL="0" marR="0" indent="182880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9pPr>
    </p:titleStyle>
    <p:bodyStyle>
      <a:lvl1pPr marL="228600" marR="0" indent="-228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1pPr>
      <a:lvl2pPr marL="723900" marR="0" indent="-2667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2pPr>
      <a:lvl3pPr marL="1234439" marR="0" indent="-320039"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3pPr>
      <a:lvl4pPr marL="1727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4pPr>
      <a:lvl5pPr marL="21844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9pPr>
    </p:bodyStyle>
    <p:otherStyle>
      <a:lvl1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1pPr>
      <a:lvl2pPr marL="0" marR="0" indent="4572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2pPr>
      <a:lvl3pPr marL="0" marR="0" indent="9144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3pPr>
      <a:lvl4pPr marL="0" marR="0" indent="13716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4pPr>
      <a:lvl5pPr marL="0" marR="0" indent="18288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5pPr>
      <a:lvl6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6pPr>
      <a:lvl7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7pPr>
      <a:lvl8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8pPr>
      <a:lvl9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BEB0F3C-078E-C740-B38A-4EDE0BCD855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CD5E0197-EB58-C841-966E-D449B1E1BC8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39110B86-3C8B-244F-9C6B-F5F8DD6D9F2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BDF63E9-4DF1-474F-BE4B-468FAC9F57A9}" type="datetimeFigureOut">
              <a:rPr lang="en-US" smtClean="0"/>
              <a:t>9/26/24</a:t>
            </a:fld>
            <a:endParaRPr lang="en-US"/>
          </a:p>
        </p:txBody>
      </p:sp>
      <p:sp>
        <p:nvSpPr>
          <p:cNvPr id="5" name="Footer Placeholder 4">
            <a:extLst>
              <a:ext uri="{FF2B5EF4-FFF2-40B4-BE49-F238E27FC236}">
                <a16:creationId xmlns:a16="http://schemas.microsoft.com/office/drawing/2014/main" id="{ED205241-63DC-8642-B186-96C03C033ED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387E40E-549A-5F4E-A729-78BF1071BAC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6738746-3CBF-794F-831B-E0BBAEDCCA73}" type="slidenum">
              <a:rPr lang="en-US" smtClean="0"/>
              <a:t>‹#›</a:t>
            </a:fld>
            <a:endParaRPr lang="en-US"/>
          </a:p>
        </p:txBody>
      </p:sp>
    </p:spTree>
    <p:extLst>
      <p:ext uri="{BB962C8B-B14F-4D97-AF65-F5344CB8AC3E}">
        <p14:creationId xmlns:p14="http://schemas.microsoft.com/office/powerpoint/2010/main" val="2463242597"/>
      </p:ext>
    </p:extLst>
  </p:cSld>
  <p:clrMap bg1="lt1" tx1="dk1" bg2="lt2" tx2="dk2" accent1="accent1" accent2="accent2" accent3="accent3" accent4="accent4" accent5="accent5" accent6="accent6" hlink="hlink" folHlink="folHlink"/>
  <p:sldLayoutIdLst>
    <p:sldLayoutId id="2147483653" r:id="rId1"/>
    <p:sldLayoutId id="2147483654" r:id="rId2"/>
    <p:sldLayoutId id="2147483655" r:id="rId3"/>
    <p:sldLayoutId id="2147483656" r:id="rId4"/>
    <p:sldLayoutId id="2147483657" r:id="rId5"/>
    <p:sldLayoutId id="2147483658" r:id="rId6"/>
    <p:sldLayoutId id="2147483659" r:id="rId7"/>
    <p:sldLayoutId id="2147483660" r:id="rId8"/>
    <p:sldLayoutId id="2147483661" r:id="rId9"/>
    <p:sldLayoutId id="2147483662" r:id="rId10"/>
    <p:sldLayoutId id="214748366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tif"/></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5.xml"/><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hyperlink" Target="https://www.cve.org/CVERecord?id=CVE-2024-31497" TargetMode="External"/><Relationship Id="rId2" Type="http://schemas.openxmlformats.org/officeDocument/2006/relationships/image" Target="../media/image1.png"/><Relationship Id="rId1" Type="http://schemas.openxmlformats.org/officeDocument/2006/relationships/slideLayout" Target="../slideLayouts/slideLayout5.xml"/><Relationship Id="rId6" Type="http://schemas.openxmlformats.org/officeDocument/2006/relationships/image" Target="../media/image20.png"/><Relationship Id="rId5" Type="http://schemas.openxmlformats.org/officeDocument/2006/relationships/hyperlink" Target="https://cwe.mitre.org/data/definitions/693.html" TargetMode="External"/><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xml"/><Relationship Id="rId1" Type="http://schemas.openxmlformats.org/officeDocument/2006/relationships/slideLayout" Target="../slideLayouts/slideLayout5.xml"/><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Layout" Target="../slideLayouts/slideLayout3.xml"/><Relationship Id="rId5" Type="http://schemas.openxmlformats.org/officeDocument/2006/relationships/image" Target="../media/image6.emf"/><Relationship Id="rId4" Type="http://schemas.openxmlformats.org/officeDocument/2006/relationships/oleObject" Target="../embeddings/oleObject1.bin"/></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png"/><Relationship Id="rId1" Type="http://schemas.openxmlformats.org/officeDocument/2006/relationships/slideLayout" Target="../slideLayouts/slideLayout5.xml"/><Relationship Id="rId5" Type="http://schemas.openxmlformats.org/officeDocument/2006/relationships/image" Target="../media/image27.png"/><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8.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hyperlink" Target="https://emb3d.mitre.org/" TargetMode="External"/><Relationship Id="rId2" Type="http://schemas.openxmlformats.org/officeDocument/2006/relationships/image" Target="../media/image1.png"/><Relationship Id="rId1" Type="http://schemas.openxmlformats.org/officeDocument/2006/relationships/slideLayout" Target="../slideLayouts/slideLayout5.xml"/><Relationship Id="rId4" Type="http://schemas.openxmlformats.org/officeDocument/2006/relationships/image" Target="../media/image29.png"/></Relationships>
</file>

<file path=ppt/slides/_rels/slide26.xml.rels><?xml version="1.0" encoding="UTF-8" standalone="yes"?>
<Relationships xmlns="http://schemas.openxmlformats.org/package/2006/relationships"><Relationship Id="rId3" Type="http://schemas.openxmlformats.org/officeDocument/2006/relationships/hyperlink" Target="https://emb3d.mitre.org/" TargetMode="External"/><Relationship Id="rId2" Type="http://schemas.openxmlformats.org/officeDocument/2006/relationships/image" Target="../media/image1.png"/><Relationship Id="rId1" Type="http://schemas.openxmlformats.org/officeDocument/2006/relationships/slideLayout" Target="../slideLayouts/slideLayout5.xml"/><Relationship Id="rId4" Type="http://schemas.openxmlformats.org/officeDocument/2006/relationships/image" Target="../media/image30.png"/></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png"/><Relationship Id="rId1" Type="http://schemas.openxmlformats.org/officeDocument/2006/relationships/slideLayout" Target="../slideLayouts/slideLayout5.xml"/><Relationship Id="rId4" Type="http://schemas.openxmlformats.org/officeDocument/2006/relationships/image" Target="../media/image34.jpe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Layout" Target="../slideLayouts/slideLayout3.xml"/><Relationship Id="rId5" Type="http://schemas.openxmlformats.org/officeDocument/2006/relationships/image" Target="../media/image7.emf"/><Relationship Id="rId4" Type="http://schemas.openxmlformats.org/officeDocument/2006/relationships/oleObject" Target="../embeddings/oleObject2.bin"/></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png"/><Relationship Id="rId1" Type="http://schemas.openxmlformats.org/officeDocument/2006/relationships/slideLayout" Target="../slideLayouts/slideLayout5.xml"/><Relationship Id="rId4" Type="http://schemas.openxmlformats.org/officeDocument/2006/relationships/image" Target="../media/image37.png"/></Relationships>
</file>

<file path=ppt/slides/_rels/slide3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5.xml"/><Relationship Id="rId5" Type="http://schemas.openxmlformats.org/officeDocument/2006/relationships/image" Target="../media/image1.png"/><Relationship Id="rId4" Type="http://schemas.openxmlformats.org/officeDocument/2006/relationships/image" Target="../media/image43.png"/></Relationships>
</file>

<file path=ppt/slides/_rels/slide3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5.xml"/><Relationship Id="rId4" Type="http://schemas.openxmlformats.org/officeDocument/2006/relationships/image" Target="../media/image1.png"/></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6.png"/><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Layout" Target="../slideLayouts/slideLayout3.xml"/><Relationship Id="rId5" Type="http://schemas.openxmlformats.org/officeDocument/2006/relationships/image" Target="../media/image8.emf"/><Relationship Id="rId4" Type="http://schemas.openxmlformats.org/officeDocument/2006/relationships/oleObject" Target="../embeddings/oleObject3.bin"/></Relationships>
</file>

<file path=ppt/slides/_rels/slide4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9.png"/><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9.png"/><Relationship Id="rId1" Type="http://schemas.openxmlformats.org/officeDocument/2006/relationships/slideLayout" Target="../slideLayouts/slideLayout5.xml"/><Relationship Id="rId4" Type="http://schemas.openxmlformats.org/officeDocument/2006/relationships/image" Target="../media/image60.png"/></Relationships>
</file>

<file path=ppt/slides/_rels/slide5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70.png"/></Relationships>
</file>

<file path=ppt/slides/_rels/slide6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71.png"/></Relationships>
</file>

<file path=ppt/slides/_rels/slide6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72.png"/></Relationships>
</file>

<file path=ppt/slides/_rels/slide6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73.png"/></Relationships>
</file>

<file path=ppt/slides/_rels/slide6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74.png"/></Relationships>
</file>

<file path=ppt/slides/_rels/slide6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8"/>
          <p:cNvSpPr/>
          <p:nvPr/>
        </p:nvSpPr>
        <p:spPr>
          <a:xfrm>
            <a:off x="0" y="0"/>
            <a:ext cx="12192000" cy="6858000"/>
          </a:xfrm>
          <a:prstGeom prst="rect">
            <a:avLst/>
          </a:prstGeom>
          <a:solidFill>
            <a:srgbClr val="404040"/>
          </a:solidFill>
          <a:ln w="12700">
            <a:miter lim="400000"/>
          </a:ln>
        </p:spPr>
        <p:txBody>
          <a:bodyPr lIns="45719" rIns="45719" anchor="ctr"/>
          <a:lstStyle/>
          <a:p>
            <a:pPr algn="ctr">
              <a:defRPr>
                <a:solidFill>
                  <a:srgbClr val="FFFFFF"/>
                </a:solidFill>
              </a:defRPr>
            </a:pPr>
            <a:endParaRPr/>
          </a:p>
        </p:txBody>
      </p:sp>
      <p:sp>
        <p:nvSpPr>
          <p:cNvPr id="30" name="Title 1"/>
          <p:cNvSpPr txBox="1">
            <a:spLocks noGrp="1"/>
          </p:cNvSpPr>
          <p:nvPr>
            <p:ph type="title"/>
          </p:nvPr>
        </p:nvSpPr>
        <p:spPr>
          <a:xfrm>
            <a:off x="5491841" y="486175"/>
            <a:ext cx="6372411" cy="5885650"/>
          </a:xfrm>
          <a:prstGeom prst="rect">
            <a:avLst/>
          </a:prstGeom>
        </p:spPr>
        <p:txBody>
          <a:bodyPr/>
          <a:lstStyle>
            <a:lvl1pPr algn="l">
              <a:defRPr>
                <a:solidFill>
                  <a:srgbClr val="FFFFFF"/>
                </a:solidFill>
                <a:latin typeface="Arial"/>
                <a:ea typeface="Arial"/>
                <a:cs typeface="Arial"/>
                <a:sym typeface="Arial"/>
              </a:defRPr>
            </a:lvl1pPr>
          </a:lstStyle>
          <a:p>
            <a:r>
              <a:t>Defence Systems, Policies and Risks</a:t>
            </a:r>
          </a:p>
        </p:txBody>
      </p:sp>
      <p:sp>
        <p:nvSpPr>
          <p:cNvPr id="31" name="Freeform: Shape 10"/>
          <p:cNvSpPr/>
          <p:nvPr/>
        </p:nvSpPr>
        <p:spPr>
          <a:xfrm flipH="1">
            <a:off x="0" y="0"/>
            <a:ext cx="6172783" cy="685800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42" y="0"/>
                </a:lnTo>
                <a:lnTo>
                  <a:pt x="123" y="841"/>
                </a:lnTo>
                <a:cubicBezTo>
                  <a:pt x="42" y="1562"/>
                  <a:pt x="0" y="2293"/>
                  <a:pt x="0" y="3033"/>
                </a:cubicBezTo>
                <a:cubicBezTo>
                  <a:pt x="0" y="10800"/>
                  <a:pt x="4591" y="17602"/>
                  <a:pt x="11464" y="21361"/>
                </a:cubicBezTo>
                <a:lnTo>
                  <a:pt x="11925" y="21600"/>
                </a:lnTo>
                <a:lnTo>
                  <a:pt x="21600" y="21600"/>
                </a:lnTo>
                <a:close/>
              </a:path>
            </a:pathLst>
          </a:custGeom>
          <a:solidFill>
            <a:srgbClr val="FFFFFF">
              <a:alpha val="80000"/>
            </a:srgbClr>
          </a:solidFill>
          <a:ln w="12700">
            <a:miter lim="400000"/>
          </a:ln>
        </p:spPr>
        <p:txBody>
          <a:bodyPr lIns="45719" rIns="45719" anchor="ctr"/>
          <a:lstStyle/>
          <a:p>
            <a:pPr algn="ctr">
              <a:defRPr>
                <a:solidFill>
                  <a:srgbClr val="FFFFFF"/>
                </a:solidFill>
              </a:defRPr>
            </a:pPr>
            <a:endParaRPr/>
          </a:p>
        </p:txBody>
      </p:sp>
      <p:sp>
        <p:nvSpPr>
          <p:cNvPr id="32" name="Freeform: Shape 12"/>
          <p:cNvSpPr/>
          <p:nvPr/>
        </p:nvSpPr>
        <p:spPr>
          <a:xfrm>
            <a:off x="0" y="0"/>
            <a:ext cx="6024154" cy="68580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348" y="0"/>
                </a:lnTo>
                <a:lnTo>
                  <a:pt x="21477" y="895"/>
                </a:lnTo>
                <a:cubicBezTo>
                  <a:pt x="21558" y="1598"/>
                  <a:pt x="21600" y="2311"/>
                  <a:pt x="21600" y="3033"/>
                </a:cubicBezTo>
                <a:cubicBezTo>
                  <a:pt x="21600" y="10972"/>
                  <a:pt x="16563" y="17877"/>
                  <a:pt x="9143" y="21418"/>
                </a:cubicBezTo>
                <a:lnTo>
                  <a:pt x="8738" y="21600"/>
                </a:lnTo>
                <a:lnTo>
                  <a:pt x="0" y="21600"/>
                </a:lnTo>
                <a:close/>
              </a:path>
            </a:pathLst>
          </a:custGeom>
          <a:solidFill>
            <a:srgbClr val="FFFFFF"/>
          </a:solidFill>
          <a:ln w="12700">
            <a:miter lim="400000"/>
          </a:ln>
        </p:spPr>
        <p:txBody>
          <a:bodyPr lIns="45719" rIns="45719" anchor="ctr"/>
          <a:lstStyle/>
          <a:p>
            <a:pPr algn="ctr">
              <a:defRPr>
                <a:solidFill>
                  <a:srgbClr val="FFFFFF"/>
                </a:solidFill>
              </a:defRPr>
            </a:pPr>
            <a:endParaRPr/>
          </a:p>
        </p:txBody>
      </p:sp>
      <p:pic>
        <p:nvPicPr>
          <p:cNvPr id="33" name="Picture 3" descr="Picture 3"/>
          <p:cNvPicPr>
            <a:picLocks noChangeAspect="1"/>
          </p:cNvPicPr>
          <p:nvPr/>
        </p:nvPicPr>
        <p:blipFill>
          <a:blip r:embed="rId2"/>
          <a:stretch>
            <a:fillRect/>
          </a:stretch>
        </p:blipFill>
        <p:spPr>
          <a:xfrm>
            <a:off x="314944" y="486175"/>
            <a:ext cx="4739912" cy="2275158"/>
          </a:xfrm>
          <a:prstGeom prst="rect">
            <a:avLst/>
          </a:prstGeom>
          <a:ln w="12700">
            <a:miter lim="400000"/>
          </a:ln>
        </p:spPr>
      </p:pic>
      <p:sp>
        <p:nvSpPr>
          <p:cNvPr id="34" name="TextBox 11"/>
          <p:cNvSpPr txBox="1"/>
          <p:nvPr/>
        </p:nvSpPr>
        <p:spPr>
          <a:xfrm>
            <a:off x="388347" y="3062841"/>
            <a:ext cx="2564270" cy="3708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r>
              <a:t>“From bits to information”</a:t>
            </a:r>
          </a:p>
        </p:txBody>
      </p:sp>
      <p:sp>
        <p:nvSpPr>
          <p:cNvPr id="35" name="Straight Connector 9"/>
          <p:cNvSpPr/>
          <p:nvPr/>
        </p:nvSpPr>
        <p:spPr>
          <a:xfrm>
            <a:off x="314943" y="2946948"/>
            <a:ext cx="4930769" cy="1"/>
          </a:xfrm>
          <a:prstGeom prst="line">
            <a:avLst/>
          </a:prstGeom>
          <a:ln w="57150">
            <a:solidFill>
              <a:srgbClr val="C00000"/>
            </a:solidFill>
            <a:miter/>
          </a:ln>
        </p:spPr>
        <p:txBody>
          <a:bodyPr lIns="45719" rIns="45719"/>
          <a:lstStyle/>
          <a:p>
            <a:endParaRPr/>
          </a:p>
        </p:txBody>
      </p:sp>
      <p:pic>
        <p:nvPicPr>
          <p:cNvPr id="3" name="Picture 2" descr="A screenshot of a computer&#10;&#10;Description automatically generated">
            <a:extLst>
              <a:ext uri="{FF2B5EF4-FFF2-40B4-BE49-F238E27FC236}">
                <a16:creationId xmlns:a16="http://schemas.microsoft.com/office/drawing/2014/main" id="{8C05CBAC-C5B4-C744-86A9-F7C9EA1215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84618" y="313824"/>
            <a:ext cx="7420176" cy="6230352"/>
          </a:xfrm>
          <a:prstGeom prst="rect">
            <a:avLst/>
          </a:prstGeom>
        </p:spPr>
      </p:pic>
      <p:grpSp>
        <p:nvGrpSpPr>
          <p:cNvPr id="41" name="Image"/>
          <p:cNvGrpSpPr/>
          <p:nvPr/>
        </p:nvGrpSpPr>
        <p:grpSpPr>
          <a:xfrm>
            <a:off x="-7757" y="182121"/>
            <a:ext cx="12063822" cy="6493758"/>
            <a:chOff x="0" y="0"/>
            <a:chExt cx="12063821" cy="6493756"/>
          </a:xfrm>
        </p:grpSpPr>
        <p:pic>
          <p:nvPicPr>
            <p:cNvPr id="40" name="Image" descr="Image"/>
            <p:cNvPicPr>
              <a:picLocks noChangeAspect="1"/>
            </p:cNvPicPr>
            <p:nvPr/>
          </p:nvPicPr>
          <p:blipFill>
            <a:blip r:embed="rId4"/>
            <a:stretch>
              <a:fillRect/>
            </a:stretch>
          </p:blipFill>
          <p:spPr>
            <a:xfrm>
              <a:off x="203200" y="203200"/>
              <a:ext cx="11657422" cy="6049257"/>
            </a:xfrm>
            <a:prstGeom prst="rect">
              <a:avLst/>
            </a:prstGeom>
            <a:ln>
              <a:noFill/>
            </a:ln>
            <a:effectLst/>
          </p:spPr>
        </p:pic>
        <p:pic>
          <p:nvPicPr>
            <p:cNvPr id="39" name="Image" descr="Image"/>
            <p:cNvPicPr>
              <a:picLocks/>
            </p:cNvPicPr>
            <p:nvPr/>
          </p:nvPicPr>
          <p:blipFill>
            <a:blip r:embed="rId5"/>
            <a:stretch>
              <a:fillRect/>
            </a:stretch>
          </p:blipFill>
          <p:spPr>
            <a:xfrm>
              <a:off x="0" y="0"/>
              <a:ext cx="12063822" cy="6493757"/>
            </a:xfrm>
            <a:prstGeom prst="rect">
              <a:avLst/>
            </a:prstGeom>
            <a:effectLst/>
          </p:spPr>
        </p:pic>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8" fill="hold" grpId="2" nodeType="clickEffect">
                                  <p:stCondLst>
                                    <p:cond delay="0"/>
                                  </p:stCondLst>
                                  <p:iterate>
                                    <p:tmAbs val="0"/>
                                  </p:iterate>
                                  <p:childTnLst>
                                    <p:set>
                                      <p:cBhvr>
                                        <p:cTn id="6" fill="hold"/>
                                        <p:tgtEl>
                                          <p:spTgt spid="41"/>
                                        </p:tgtEl>
                                        <p:attrNameLst>
                                          <p:attrName>style.visibility</p:attrName>
                                        </p:attrNameLst>
                                      </p:cBhvr>
                                      <p:to>
                                        <p:strVal val="visible"/>
                                      </p:to>
                                    </p:set>
                                    <p:anim calcmode="lin" valueType="num">
                                      <p:cBhvr>
                                        <p:cTn id="7" dur="1000" fill="hold"/>
                                        <p:tgtEl>
                                          <p:spTgt spid="41"/>
                                        </p:tgtEl>
                                        <p:attrNameLst>
                                          <p:attrName>ppt_x</p:attrName>
                                        </p:attrNameLst>
                                      </p:cBhvr>
                                      <p:tavLst>
                                        <p:tav tm="0">
                                          <p:val>
                                            <p:strVal val="0-#ppt_w/2"/>
                                          </p:val>
                                        </p:tav>
                                        <p:tav tm="100000">
                                          <p:val>
                                            <p:strVal val="#ppt_x"/>
                                          </p:val>
                                        </p:tav>
                                      </p:tavLst>
                                    </p:anim>
                                    <p:anim calcmode="lin" valueType="num">
                                      <p:cBhvr>
                                        <p:cTn id="8" dur="1000" fill="hold"/>
                                        <p:tgtEl>
                                          <p:spTgt spid="41"/>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2" animBg="1" advAuto="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0"/>
            <a:ext cx="10515600" cy="866267"/>
          </a:xfrm>
          <a:prstGeom prst="rect">
            <a:avLst/>
          </a:prstGeom>
        </p:spPr>
        <p:txBody>
          <a:bodyPr/>
          <a:lstStyle/>
          <a:p>
            <a:r>
              <a:rPr lang="en-US" b="1" dirty="0">
                <a:solidFill>
                  <a:srgbClr val="C00000"/>
                </a:solidFill>
              </a:rPr>
              <a:t>Information Security</a:t>
            </a:r>
            <a:endParaRPr b="1" dirty="0">
              <a:solidFill>
                <a:srgbClr val="C00000"/>
              </a:solidFill>
            </a:endParaRPr>
          </a:p>
        </p:txBody>
      </p:sp>
      <p:pic>
        <p:nvPicPr>
          <p:cNvPr id="2" name="Picture 1">
            <a:extLst>
              <a:ext uri="{FF2B5EF4-FFF2-40B4-BE49-F238E27FC236}">
                <a16:creationId xmlns:a16="http://schemas.microsoft.com/office/drawing/2014/main" id="{D8F0BB4E-B2B1-198C-3567-3AE0DF6526C3}"/>
              </a:ext>
            </a:extLst>
          </p:cNvPr>
          <p:cNvPicPr>
            <a:picLocks noChangeAspect="1"/>
          </p:cNvPicPr>
          <p:nvPr/>
        </p:nvPicPr>
        <p:blipFill>
          <a:blip r:embed="rId2"/>
          <a:stretch>
            <a:fillRect/>
          </a:stretch>
        </p:blipFill>
        <p:spPr>
          <a:xfrm>
            <a:off x="10657148" y="6189447"/>
            <a:ext cx="1392820" cy="668553"/>
          </a:xfrm>
          <a:prstGeom prst="rect">
            <a:avLst/>
          </a:prstGeom>
        </p:spPr>
      </p:pic>
      <p:pic>
        <p:nvPicPr>
          <p:cNvPr id="5" name="Picture 4" descr="A computer screen shot of a computer security system&#10;&#10;Description automatically generated">
            <a:extLst>
              <a:ext uri="{FF2B5EF4-FFF2-40B4-BE49-F238E27FC236}">
                <a16:creationId xmlns:a16="http://schemas.microsoft.com/office/drawing/2014/main" id="{09F78605-95C3-6B92-252A-D51FBB6ACF22}"/>
              </a:ext>
            </a:extLst>
          </p:cNvPr>
          <p:cNvPicPr>
            <a:picLocks noChangeAspect="1"/>
          </p:cNvPicPr>
          <p:nvPr/>
        </p:nvPicPr>
        <p:blipFill>
          <a:blip r:embed="rId3"/>
          <a:stretch>
            <a:fillRect/>
          </a:stretch>
        </p:blipFill>
        <p:spPr>
          <a:xfrm>
            <a:off x="413553" y="866267"/>
            <a:ext cx="10243595" cy="5415797"/>
          </a:xfrm>
          <a:prstGeom prst="rect">
            <a:avLst/>
          </a:prstGeom>
        </p:spPr>
      </p:pic>
    </p:spTree>
    <p:extLst>
      <p:ext uri="{BB962C8B-B14F-4D97-AF65-F5344CB8AC3E}">
        <p14:creationId xmlns:p14="http://schemas.microsoft.com/office/powerpoint/2010/main" val="32719852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0"/>
            <a:ext cx="10515600" cy="866267"/>
          </a:xfrm>
          <a:prstGeom prst="rect">
            <a:avLst/>
          </a:prstGeom>
        </p:spPr>
        <p:txBody>
          <a:bodyPr/>
          <a:lstStyle/>
          <a:p>
            <a:r>
              <a:rPr lang="en-US" b="1" dirty="0">
                <a:solidFill>
                  <a:srgbClr val="C00000"/>
                </a:solidFill>
              </a:rPr>
              <a:t>Due Care and Due Diligence</a:t>
            </a:r>
            <a:endParaRPr b="1" dirty="0">
              <a:solidFill>
                <a:srgbClr val="C00000"/>
              </a:solidFill>
            </a:endParaRPr>
          </a:p>
        </p:txBody>
      </p:sp>
      <p:pic>
        <p:nvPicPr>
          <p:cNvPr id="3" name="Picture 2" descr="A diagram of a security policy&#10;&#10;Description automatically generated">
            <a:extLst>
              <a:ext uri="{FF2B5EF4-FFF2-40B4-BE49-F238E27FC236}">
                <a16:creationId xmlns:a16="http://schemas.microsoft.com/office/drawing/2014/main" id="{33BFBEAD-4C61-19E0-32B0-CAB81C224D1D}"/>
              </a:ext>
            </a:extLst>
          </p:cNvPr>
          <p:cNvPicPr>
            <a:picLocks noChangeAspect="1"/>
          </p:cNvPicPr>
          <p:nvPr/>
        </p:nvPicPr>
        <p:blipFill>
          <a:blip r:embed="rId2"/>
          <a:stretch>
            <a:fillRect/>
          </a:stretch>
        </p:blipFill>
        <p:spPr>
          <a:xfrm>
            <a:off x="1251593" y="1186037"/>
            <a:ext cx="8343820" cy="5330324"/>
          </a:xfrm>
          <a:prstGeom prst="rect">
            <a:avLst/>
          </a:prstGeom>
        </p:spPr>
      </p:pic>
      <p:pic>
        <p:nvPicPr>
          <p:cNvPr id="4" name="Picture 3">
            <a:extLst>
              <a:ext uri="{FF2B5EF4-FFF2-40B4-BE49-F238E27FC236}">
                <a16:creationId xmlns:a16="http://schemas.microsoft.com/office/drawing/2014/main" id="{34F9719E-2E17-E06A-C63B-CB1A3A585056}"/>
              </a:ext>
            </a:extLst>
          </p:cNvPr>
          <p:cNvPicPr>
            <a:picLocks noChangeAspect="1"/>
          </p:cNvPicPr>
          <p:nvPr/>
        </p:nvPicPr>
        <p:blipFill>
          <a:blip r:embed="rId3"/>
          <a:stretch>
            <a:fillRect/>
          </a:stretch>
        </p:blipFill>
        <p:spPr>
          <a:xfrm>
            <a:off x="10657148" y="6189447"/>
            <a:ext cx="1392820" cy="668553"/>
          </a:xfrm>
          <a:prstGeom prst="rect">
            <a:avLst/>
          </a:prstGeom>
        </p:spPr>
      </p:pic>
    </p:spTree>
    <p:extLst>
      <p:ext uri="{BB962C8B-B14F-4D97-AF65-F5344CB8AC3E}">
        <p14:creationId xmlns:p14="http://schemas.microsoft.com/office/powerpoint/2010/main" val="41999464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0"/>
            <a:ext cx="10515600" cy="866267"/>
          </a:xfrm>
          <a:prstGeom prst="rect">
            <a:avLst/>
          </a:prstGeom>
        </p:spPr>
        <p:txBody>
          <a:bodyPr/>
          <a:lstStyle/>
          <a:p>
            <a:r>
              <a:rPr lang="en-US" b="1" dirty="0">
                <a:solidFill>
                  <a:srgbClr val="C00000"/>
                </a:solidFill>
              </a:rPr>
              <a:t>Impact and Harm</a:t>
            </a:r>
            <a:endParaRPr b="1" dirty="0">
              <a:solidFill>
                <a:srgbClr val="C00000"/>
              </a:solidFill>
            </a:endParaRPr>
          </a:p>
        </p:txBody>
      </p:sp>
      <p:sp>
        <p:nvSpPr>
          <p:cNvPr id="5" name="TextBox 4">
            <a:extLst>
              <a:ext uri="{FF2B5EF4-FFF2-40B4-BE49-F238E27FC236}">
                <a16:creationId xmlns:a16="http://schemas.microsoft.com/office/drawing/2014/main" id="{ABD7B87D-9A57-93DB-EFBC-CF9E478DBA7B}"/>
              </a:ext>
            </a:extLst>
          </p:cNvPr>
          <p:cNvSpPr txBox="1"/>
          <p:nvPr/>
        </p:nvSpPr>
        <p:spPr>
          <a:xfrm>
            <a:off x="0" y="6309287"/>
            <a:ext cx="11752188"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err="1">
                <a:ln>
                  <a:noFill/>
                </a:ln>
                <a:solidFill>
                  <a:prstClr val="black"/>
                </a:solidFill>
                <a:effectLst/>
                <a:uLnTx/>
                <a:uFillTx/>
                <a:latin typeface="Calibri" panose="020F0502020204030204"/>
                <a:ea typeface="+mn-ea"/>
                <a:cs typeface="+mn-cs"/>
              </a:rPr>
              <a:t>Agrafiotis</a:t>
            </a:r>
            <a:r>
              <a:rPr kumimoji="0" lang="en-GB" sz="1400" b="0" i="0" u="none" strike="noStrike" kern="1200" cap="none" spc="0" normalizeH="0" baseline="0" noProof="0" dirty="0">
                <a:ln>
                  <a:noFill/>
                </a:ln>
                <a:solidFill>
                  <a:prstClr val="black"/>
                </a:solidFill>
                <a:effectLst/>
                <a:uLnTx/>
                <a:uFillTx/>
                <a:latin typeface="Calibri" panose="020F0502020204030204"/>
                <a:ea typeface="+mn-ea"/>
                <a:cs typeface="+mn-cs"/>
              </a:rPr>
              <a:t>, I., Nurse, J. R., Goldsmith, M., Creese, S., &amp; Upton, D. (2018). A taxonomy of cyber-harms: Defining the impacts of cyber-attacks and understanding how they propagate. </a:t>
            </a:r>
            <a:r>
              <a:rPr kumimoji="0" lang="en-GB" sz="1400" b="0" i="1" u="none" strike="noStrike" kern="1200" cap="none" spc="0" normalizeH="0" baseline="0" noProof="0" dirty="0">
                <a:ln>
                  <a:noFill/>
                </a:ln>
                <a:solidFill>
                  <a:prstClr val="black"/>
                </a:solidFill>
                <a:effectLst/>
                <a:uLnTx/>
                <a:uFillTx/>
                <a:latin typeface="Calibri" panose="020F0502020204030204"/>
                <a:ea typeface="+mn-ea"/>
                <a:cs typeface="+mn-cs"/>
              </a:rPr>
              <a:t>Journal of Cybersecurity</a:t>
            </a:r>
            <a:r>
              <a:rPr kumimoji="0" lang="en-GB" sz="14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GB" sz="1400" b="0" i="1" u="none" strike="noStrike" kern="1200" cap="none" spc="0" normalizeH="0" baseline="0" noProof="0" dirty="0">
                <a:ln>
                  <a:noFill/>
                </a:ln>
                <a:solidFill>
                  <a:prstClr val="black"/>
                </a:solidFill>
                <a:effectLst/>
                <a:uLnTx/>
                <a:uFillTx/>
                <a:latin typeface="Calibri" panose="020F0502020204030204"/>
                <a:ea typeface="+mn-ea"/>
                <a:cs typeface="+mn-cs"/>
              </a:rPr>
              <a:t>4</a:t>
            </a:r>
            <a:r>
              <a:rPr kumimoji="0" lang="en-GB" sz="1400" b="0" i="0" u="none" strike="noStrike" kern="1200" cap="none" spc="0" normalizeH="0" baseline="0" noProof="0" dirty="0">
                <a:ln>
                  <a:noFill/>
                </a:ln>
                <a:solidFill>
                  <a:prstClr val="black"/>
                </a:solidFill>
                <a:effectLst/>
                <a:uLnTx/>
                <a:uFillTx/>
                <a:latin typeface="Calibri" panose="020F0502020204030204"/>
                <a:ea typeface="+mn-ea"/>
                <a:cs typeface="+mn-cs"/>
              </a:rPr>
              <a:t>(1), tyy006.</a:t>
            </a: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2" name="Picture 11" descr="A diagram of a flowchart&#10;&#10;Description automatically generated">
            <a:extLst>
              <a:ext uri="{FF2B5EF4-FFF2-40B4-BE49-F238E27FC236}">
                <a16:creationId xmlns:a16="http://schemas.microsoft.com/office/drawing/2014/main" id="{9A9369DF-7EDE-12A7-F9B2-0E15988CE0F6}"/>
              </a:ext>
            </a:extLst>
          </p:cNvPr>
          <p:cNvPicPr>
            <a:picLocks noChangeAspect="1"/>
          </p:cNvPicPr>
          <p:nvPr/>
        </p:nvPicPr>
        <p:blipFill>
          <a:blip r:embed="rId3"/>
          <a:stretch>
            <a:fillRect/>
          </a:stretch>
        </p:blipFill>
        <p:spPr>
          <a:xfrm>
            <a:off x="648182" y="866267"/>
            <a:ext cx="9867418" cy="5443020"/>
          </a:xfrm>
          <a:prstGeom prst="rect">
            <a:avLst/>
          </a:prstGeom>
        </p:spPr>
      </p:pic>
    </p:spTree>
    <p:extLst>
      <p:ext uri="{BB962C8B-B14F-4D97-AF65-F5344CB8AC3E}">
        <p14:creationId xmlns:p14="http://schemas.microsoft.com/office/powerpoint/2010/main" val="8413810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0"/>
            <a:ext cx="10515600" cy="866267"/>
          </a:xfrm>
          <a:prstGeom prst="rect">
            <a:avLst/>
          </a:prstGeom>
        </p:spPr>
        <p:txBody>
          <a:bodyPr/>
          <a:lstStyle/>
          <a:p>
            <a:r>
              <a:rPr lang="en-US" b="1" dirty="0">
                <a:solidFill>
                  <a:srgbClr val="C00000"/>
                </a:solidFill>
              </a:rPr>
              <a:t>Risks, Costs and Benefits</a:t>
            </a:r>
            <a:endParaRPr b="1" dirty="0">
              <a:solidFill>
                <a:srgbClr val="C00000"/>
              </a:solidFill>
            </a:endParaRPr>
          </a:p>
        </p:txBody>
      </p:sp>
      <p:sp>
        <p:nvSpPr>
          <p:cNvPr id="4" name="Rectangle 3">
            <a:extLst>
              <a:ext uri="{FF2B5EF4-FFF2-40B4-BE49-F238E27FC236}">
                <a16:creationId xmlns:a16="http://schemas.microsoft.com/office/drawing/2014/main" id="{408ED539-135D-C14C-A068-735154FF7FB2}"/>
              </a:ext>
            </a:extLst>
          </p:cNvPr>
          <p:cNvSpPr/>
          <p:nvPr/>
        </p:nvSpPr>
        <p:spPr>
          <a:xfrm>
            <a:off x="8904483" y="899157"/>
            <a:ext cx="3013582" cy="1477328"/>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ALE = AV x ARO</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ALE – Annual Loss Expectancy.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AV – Asset Value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2" name="Picture 1">
            <a:extLst>
              <a:ext uri="{FF2B5EF4-FFF2-40B4-BE49-F238E27FC236}">
                <a16:creationId xmlns:a16="http://schemas.microsoft.com/office/drawing/2014/main" id="{643CD3D2-0DAE-E97D-E010-B46367F68299}"/>
              </a:ext>
            </a:extLst>
          </p:cNvPr>
          <p:cNvPicPr>
            <a:picLocks noChangeAspect="1"/>
          </p:cNvPicPr>
          <p:nvPr/>
        </p:nvPicPr>
        <p:blipFill>
          <a:blip r:embed="rId2"/>
          <a:stretch>
            <a:fillRect/>
          </a:stretch>
        </p:blipFill>
        <p:spPr>
          <a:xfrm>
            <a:off x="10657148" y="6189447"/>
            <a:ext cx="1392820" cy="668553"/>
          </a:xfrm>
          <a:prstGeom prst="rect">
            <a:avLst/>
          </a:prstGeom>
        </p:spPr>
      </p:pic>
      <p:pic>
        <p:nvPicPr>
          <p:cNvPr id="5" name="Picture 4" descr="A diagram of a number of different colored boxes&#10;&#10;Description automatically generated with medium confidence">
            <a:extLst>
              <a:ext uri="{FF2B5EF4-FFF2-40B4-BE49-F238E27FC236}">
                <a16:creationId xmlns:a16="http://schemas.microsoft.com/office/drawing/2014/main" id="{6F8D860C-B895-E25C-AFE7-70B8185DBF5F}"/>
              </a:ext>
            </a:extLst>
          </p:cNvPr>
          <p:cNvPicPr>
            <a:picLocks noChangeAspect="1"/>
          </p:cNvPicPr>
          <p:nvPr/>
        </p:nvPicPr>
        <p:blipFill>
          <a:blip r:embed="rId3"/>
          <a:stretch>
            <a:fillRect/>
          </a:stretch>
        </p:blipFill>
        <p:spPr>
          <a:xfrm>
            <a:off x="273935" y="1371768"/>
            <a:ext cx="8371928" cy="5151955"/>
          </a:xfrm>
          <a:prstGeom prst="rect">
            <a:avLst/>
          </a:prstGeom>
        </p:spPr>
      </p:pic>
    </p:spTree>
    <p:extLst>
      <p:ext uri="{BB962C8B-B14F-4D97-AF65-F5344CB8AC3E}">
        <p14:creationId xmlns:p14="http://schemas.microsoft.com/office/powerpoint/2010/main" val="38428592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0"/>
            <a:ext cx="10515600" cy="866267"/>
          </a:xfrm>
          <a:prstGeom prst="rect">
            <a:avLst/>
          </a:prstGeom>
        </p:spPr>
        <p:txBody>
          <a:bodyPr/>
          <a:lstStyle/>
          <a:p>
            <a:r>
              <a:rPr lang="en-US" b="1" dirty="0">
                <a:solidFill>
                  <a:srgbClr val="C00000"/>
                </a:solidFill>
              </a:rPr>
              <a:t>Risks, Costs and Benefits</a:t>
            </a:r>
            <a:endParaRPr b="1" dirty="0">
              <a:solidFill>
                <a:srgbClr val="C00000"/>
              </a:solidFill>
            </a:endParaRPr>
          </a:p>
        </p:txBody>
      </p:sp>
      <p:pic>
        <p:nvPicPr>
          <p:cNvPr id="8" name="Picture 7" descr="A screenshot of a cell phone&#10;&#10;Description automatically generated">
            <a:extLst>
              <a:ext uri="{FF2B5EF4-FFF2-40B4-BE49-F238E27FC236}">
                <a16:creationId xmlns:a16="http://schemas.microsoft.com/office/drawing/2014/main" id="{ADCBE08C-BC88-8E48-BC02-84E4568A379D}"/>
              </a:ext>
            </a:extLst>
          </p:cNvPr>
          <p:cNvPicPr>
            <a:picLocks noChangeAspect="1"/>
          </p:cNvPicPr>
          <p:nvPr/>
        </p:nvPicPr>
        <p:blipFill>
          <a:blip r:embed="rId2"/>
          <a:stretch>
            <a:fillRect/>
          </a:stretch>
        </p:blipFill>
        <p:spPr>
          <a:xfrm>
            <a:off x="706057" y="851759"/>
            <a:ext cx="8067554" cy="5863735"/>
          </a:xfrm>
          <a:prstGeom prst="rect">
            <a:avLst/>
          </a:prstGeom>
        </p:spPr>
      </p:pic>
      <p:pic>
        <p:nvPicPr>
          <p:cNvPr id="3" name="Picture 2">
            <a:extLst>
              <a:ext uri="{FF2B5EF4-FFF2-40B4-BE49-F238E27FC236}">
                <a16:creationId xmlns:a16="http://schemas.microsoft.com/office/drawing/2014/main" id="{D0366722-21CB-8B75-033E-A6E1F7C29B8A}"/>
              </a:ext>
            </a:extLst>
          </p:cNvPr>
          <p:cNvPicPr>
            <a:picLocks noChangeAspect="1"/>
          </p:cNvPicPr>
          <p:nvPr/>
        </p:nvPicPr>
        <p:blipFill>
          <a:blip r:embed="rId3"/>
          <a:stretch>
            <a:fillRect/>
          </a:stretch>
        </p:blipFill>
        <p:spPr>
          <a:xfrm>
            <a:off x="10657148" y="6189447"/>
            <a:ext cx="1392820" cy="668553"/>
          </a:xfrm>
          <a:prstGeom prst="rect">
            <a:avLst/>
          </a:prstGeom>
        </p:spPr>
      </p:pic>
    </p:spTree>
    <p:extLst>
      <p:ext uri="{BB962C8B-B14F-4D97-AF65-F5344CB8AC3E}">
        <p14:creationId xmlns:p14="http://schemas.microsoft.com/office/powerpoint/2010/main" val="19811051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0"/>
            <a:ext cx="10515600" cy="866267"/>
          </a:xfrm>
          <a:prstGeom prst="rect">
            <a:avLst/>
          </a:prstGeom>
        </p:spPr>
        <p:txBody>
          <a:bodyPr/>
          <a:lstStyle/>
          <a:p>
            <a:r>
              <a:rPr lang="en-US" b="1" dirty="0">
                <a:solidFill>
                  <a:srgbClr val="C00000"/>
                </a:solidFill>
              </a:rPr>
              <a:t>CORAS Risk Management/Ontology</a:t>
            </a:r>
            <a:endParaRPr b="1" dirty="0">
              <a:solidFill>
                <a:srgbClr val="C00000"/>
              </a:solidFill>
            </a:endParaRPr>
          </a:p>
        </p:txBody>
      </p:sp>
      <p:pic>
        <p:nvPicPr>
          <p:cNvPr id="2" name="Picture 1">
            <a:extLst>
              <a:ext uri="{FF2B5EF4-FFF2-40B4-BE49-F238E27FC236}">
                <a16:creationId xmlns:a16="http://schemas.microsoft.com/office/drawing/2014/main" id="{5E9DF76F-5502-9689-3911-009F03FD9A55}"/>
              </a:ext>
            </a:extLst>
          </p:cNvPr>
          <p:cNvPicPr>
            <a:picLocks noChangeAspect="1"/>
          </p:cNvPicPr>
          <p:nvPr/>
        </p:nvPicPr>
        <p:blipFill>
          <a:blip r:embed="rId2"/>
          <a:stretch>
            <a:fillRect/>
          </a:stretch>
        </p:blipFill>
        <p:spPr>
          <a:xfrm>
            <a:off x="10657148" y="6189447"/>
            <a:ext cx="1392820" cy="668553"/>
          </a:xfrm>
          <a:prstGeom prst="rect">
            <a:avLst/>
          </a:prstGeom>
        </p:spPr>
      </p:pic>
      <p:pic>
        <p:nvPicPr>
          <p:cNvPr id="3" name="Picture 2" descr="A screenshot of a cell phone&#10;&#10;Description automatically generated">
            <a:extLst>
              <a:ext uri="{FF2B5EF4-FFF2-40B4-BE49-F238E27FC236}">
                <a16:creationId xmlns:a16="http://schemas.microsoft.com/office/drawing/2014/main" id="{74A64C1F-A2A2-4BDF-CA46-621DCEDE34EC}"/>
              </a:ext>
            </a:extLst>
          </p:cNvPr>
          <p:cNvPicPr>
            <a:picLocks noChangeAspect="1"/>
          </p:cNvPicPr>
          <p:nvPr/>
        </p:nvPicPr>
        <p:blipFill>
          <a:blip r:embed="rId3"/>
          <a:stretch>
            <a:fillRect/>
          </a:stretch>
        </p:blipFill>
        <p:spPr>
          <a:xfrm>
            <a:off x="5139279" y="1183100"/>
            <a:ext cx="6400680" cy="4808633"/>
          </a:xfrm>
          <a:prstGeom prst="rect">
            <a:avLst/>
          </a:prstGeom>
        </p:spPr>
      </p:pic>
      <p:pic>
        <p:nvPicPr>
          <p:cNvPr id="5" name="Picture 4" descr="A diagram of a flowchart&#10;&#10;Description automatically generated">
            <a:extLst>
              <a:ext uri="{FF2B5EF4-FFF2-40B4-BE49-F238E27FC236}">
                <a16:creationId xmlns:a16="http://schemas.microsoft.com/office/drawing/2014/main" id="{7178E607-624C-397A-F8F6-E87DE8F39D94}"/>
              </a:ext>
            </a:extLst>
          </p:cNvPr>
          <p:cNvPicPr>
            <a:picLocks noChangeAspect="1"/>
          </p:cNvPicPr>
          <p:nvPr/>
        </p:nvPicPr>
        <p:blipFill>
          <a:blip r:embed="rId4"/>
          <a:stretch>
            <a:fillRect/>
          </a:stretch>
        </p:blipFill>
        <p:spPr>
          <a:xfrm>
            <a:off x="64983" y="866267"/>
            <a:ext cx="5192817" cy="5723681"/>
          </a:xfrm>
          <a:prstGeom prst="rect">
            <a:avLst/>
          </a:prstGeom>
        </p:spPr>
      </p:pic>
    </p:spTree>
    <p:extLst>
      <p:ext uri="{BB962C8B-B14F-4D97-AF65-F5344CB8AC3E}">
        <p14:creationId xmlns:p14="http://schemas.microsoft.com/office/powerpoint/2010/main" val="12218655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quot;&quot;"/>
          <p:cNvSpPr/>
          <p:nvPr/>
        </p:nvSpPr>
        <p:spPr>
          <a:xfrm>
            <a:off x="0" y="0"/>
            <a:ext cx="12192000" cy="6858000"/>
          </a:xfrm>
          <a:prstGeom prst="rect">
            <a:avLst/>
          </a:prstGeom>
          <a:solidFill>
            <a:srgbClr val="404040"/>
          </a:solidFill>
          <a:ln w="12700">
            <a:miter lim="400000"/>
          </a:ln>
        </p:spPr>
        <p:txBody>
          <a:bodyPr lIns="45719" rIns="45719" anchor="ctr"/>
          <a:lstStyle/>
          <a:p>
            <a:endParaRPr/>
          </a:p>
        </p:txBody>
      </p:sp>
      <p:sp>
        <p:nvSpPr>
          <p:cNvPr id="137" name="Kill Chain Model"/>
          <p:cNvSpPr txBox="1">
            <a:spLocks noGrp="1"/>
          </p:cNvSpPr>
          <p:nvPr>
            <p:ph type="title" idx="4294967295"/>
          </p:nvPr>
        </p:nvSpPr>
        <p:spPr>
          <a:xfrm>
            <a:off x="5491162" y="485775"/>
            <a:ext cx="6373813" cy="5886450"/>
          </a:xfrm>
          <a:prstGeom prst="rect">
            <a:avLst/>
          </a:prstGeom>
        </p:spPr>
        <p:txBody>
          <a:bodyPr anchor="b">
            <a:normAutofit/>
          </a:bodyPr>
          <a:lstStyle>
            <a:lvl1pPr>
              <a:defRPr sz="6000">
                <a:solidFill>
                  <a:srgbClr val="FFFFFF"/>
                </a:solidFill>
                <a:latin typeface="Arial"/>
                <a:ea typeface="Arial"/>
                <a:cs typeface="Arial"/>
                <a:sym typeface="Arial"/>
              </a:defRPr>
            </a:lvl1pPr>
          </a:lstStyle>
          <a:p>
            <a:r>
              <a:t>Kill Chain Model</a:t>
            </a:r>
          </a:p>
        </p:txBody>
      </p:sp>
      <p:sp>
        <p:nvSpPr>
          <p:cNvPr id="138" name="&quot;&quot;"/>
          <p:cNvSpPr/>
          <p:nvPr/>
        </p:nvSpPr>
        <p:spPr>
          <a:xfrm flipH="1">
            <a:off x="0" y="0"/>
            <a:ext cx="6172200" cy="685800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42" y="0"/>
                </a:lnTo>
                <a:lnTo>
                  <a:pt x="123" y="841"/>
                </a:lnTo>
                <a:cubicBezTo>
                  <a:pt x="42" y="1562"/>
                  <a:pt x="0" y="2293"/>
                  <a:pt x="0" y="3033"/>
                </a:cubicBezTo>
                <a:cubicBezTo>
                  <a:pt x="0" y="10800"/>
                  <a:pt x="4591" y="17602"/>
                  <a:pt x="11464" y="21361"/>
                </a:cubicBezTo>
                <a:lnTo>
                  <a:pt x="11925" y="21600"/>
                </a:lnTo>
                <a:lnTo>
                  <a:pt x="21600" y="21600"/>
                </a:lnTo>
                <a:lnTo>
                  <a:pt x="21600" y="0"/>
                </a:lnTo>
                <a:close/>
              </a:path>
            </a:pathLst>
          </a:custGeom>
          <a:solidFill>
            <a:srgbClr val="FFFFFF">
              <a:alpha val="79998"/>
            </a:srgbClr>
          </a:solidFill>
          <a:ln w="12700">
            <a:miter lim="400000"/>
          </a:ln>
        </p:spPr>
        <p:txBody>
          <a:bodyPr lIns="45719" rIns="45719" anchor="ctr"/>
          <a:lstStyle/>
          <a:p>
            <a:endParaRPr/>
          </a:p>
        </p:txBody>
      </p:sp>
      <p:sp>
        <p:nvSpPr>
          <p:cNvPr id="139" name="&quot;&quot;"/>
          <p:cNvSpPr/>
          <p:nvPr/>
        </p:nvSpPr>
        <p:spPr>
          <a:xfrm>
            <a:off x="0" y="0"/>
            <a:ext cx="6024563" cy="685800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348" y="0"/>
                </a:lnTo>
                <a:lnTo>
                  <a:pt x="21477" y="895"/>
                </a:lnTo>
                <a:cubicBezTo>
                  <a:pt x="21558" y="1598"/>
                  <a:pt x="21600" y="2311"/>
                  <a:pt x="21600" y="3033"/>
                </a:cubicBezTo>
                <a:cubicBezTo>
                  <a:pt x="21600" y="10972"/>
                  <a:pt x="16563" y="17877"/>
                  <a:pt x="9143" y="21418"/>
                </a:cubicBezTo>
                <a:lnTo>
                  <a:pt x="8738" y="21600"/>
                </a:lnTo>
                <a:lnTo>
                  <a:pt x="0" y="21600"/>
                </a:lnTo>
                <a:lnTo>
                  <a:pt x="0" y="0"/>
                </a:lnTo>
                <a:close/>
              </a:path>
            </a:pathLst>
          </a:custGeom>
          <a:solidFill>
            <a:srgbClr val="FFFFFF"/>
          </a:solidFill>
          <a:ln w="12700">
            <a:miter lim="400000"/>
          </a:ln>
        </p:spPr>
        <p:txBody>
          <a:bodyPr lIns="45719" rIns="45719" anchor="ctr"/>
          <a:lstStyle/>
          <a:p>
            <a:endParaRPr/>
          </a:p>
        </p:txBody>
      </p:sp>
      <p:pic>
        <p:nvPicPr>
          <p:cNvPr id="140" name="image.png" descr="image.png"/>
          <p:cNvPicPr>
            <a:picLocks noChangeAspect="1"/>
          </p:cNvPicPr>
          <p:nvPr/>
        </p:nvPicPr>
        <p:blipFill>
          <a:blip r:embed="rId2"/>
          <a:stretch>
            <a:fillRect/>
          </a:stretch>
        </p:blipFill>
        <p:spPr>
          <a:xfrm>
            <a:off x="314325" y="485775"/>
            <a:ext cx="4740275" cy="2274888"/>
          </a:xfrm>
          <a:prstGeom prst="rect">
            <a:avLst/>
          </a:prstGeom>
          <a:ln w="12700">
            <a:miter lim="400000"/>
          </a:ln>
        </p:spPr>
      </p:pic>
      <p:sp>
        <p:nvSpPr>
          <p:cNvPr id="141" name="“From bits to information”"/>
          <p:cNvSpPr txBox="1"/>
          <p:nvPr/>
        </p:nvSpPr>
        <p:spPr>
          <a:xfrm>
            <a:off x="388620" y="3062287"/>
            <a:ext cx="2564269" cy="3708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r>
              <a:t>“From bits to information”</a:t>
            </a:r>
          </a:p>
        </p:txBody>
      </p:sp>
      <p:sp>
        <p:nvSpPr>
          <p:cNvPr id="142" name="Line"/>
          <p:cNvSpPr/>
          <p:nvPr/>
        </p:nvSpPr>
        <p:spPr>
          <a:xfrm>
            <a:off x="314325" y="2946400"/>
            <a:ext cx="4930775" cy="0"/>
          </a:xfrm>
          <a:prstGeom prst="line">
            <a:avLst/>
          </a:prstGeom>
          <a:ln w="57150">
            <a:solidFill>
              <a:srgbClr val="C00000"/>
            </a:solidFill>
            <a:miter/>
          </a:ln>
        </p:spPr>
        <p:txBody>
          <a:bodyPr lIns="45719" rIns="45719"/>
          <a:lstStyle/>
          <a:p>
            <a:endParaRPr/>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0"/>
            <a:ext cx="10515600" cy="866267"/>
          </a:xfrm>
          <a:prstGeom prst="rect">
            <a:avLst/>
          </a:prstGeom>
        </p:spPr>
        <p:txBody>
          <a:bodyPr/>
          <a:lstStyle/>
          <a:p>
            <a:r>
              <a:rPr lang="en-US" b="1" dirty="0">
                <a:solidFill>
                  <a:srgbClr val="C00000"/>
                </a:solidFill>
              </a:rPr>
              <a:t>CVE Reporting</a:t>
            </a:r>
            <a:endParaRPr b="1" dirty="0">
              <a:solidFill>
                <a:srgbClr val="C00000"/>
              </a:solidFill>
            </a:endParaRPr>
          </a:p>
        </p:txBody>
      </p:sp>
      <p:pic>
        <p:nvPicPr>
          <p:cNvPr id="5" name="Picture 4">
            <a:extLst>
              <a:ext uri="{FF2B5EF4-FFF2-40B4-BE49-F238E27FC236}">
                <a16:creationId xmlns:a16="http://schemas.microsoft.com/office/drawing/2014/main" id="{38EAD374-4E65-AAE1-2380-A1B01BAC6DAA}"/>
              </a:ext>
            </a:extLst>
          </p:cNvPr>
          <p:cNvPicPr>
            <a:picLocks noChangeAspect="1"/>
          </p:cNvPicPr>
          <p:nvPr/>
        </p:nvPicPr>
        <p:blipFill>
          <a:blip r:embed="rId2"/>
          <a:stretch>
            <a:fillRect/>
          </a:stretch>
        </p:blipFill>
        <p:spPr>
          <a:xfrm>
            <a:off x="10657148" y="6189447"/>
            <a:ext cx="1392820" cy="668553"/>
          </a:xfrm>
          <a:prstGeom prst="rect">
            <a:avLst/>
          </a:prstGeom>
        </p:spPr>
      </p:pic>
      <p:pic>
        <p:nvPicPr>
          <p:cNvPr id="3" name="Picture 2" descr="A screenshot of a computer&#10;&#10;Description automatically generated">
            <a:hlinkClick r:id="rId3"/>
            <a:extLst>
              <a:ext uri="{FF2B5EF4-FFF2-40B4-BE49-F238E27FC236}">
                <a16:creationId xmlns:a16="http://schemas.microsoft.com/office/drawing/2014/main" id="{0F4BF312-AED7-52D8-9028-44D264E13C7E}"/>
              </a:ext>
            </a:extLst>
          </p:cNvPr>
          <p:cNvPicPr>
            <a:picLocks noChangeAspect="1"/>
          </p:cNvPicPr>
          <p:nvPr/>
        </p:nvPicPr>
        <p:blipFill>
          <a:blip r:embed="rId4"/>
          <a:stretch>
            <a:fillRect/>
          </a:stretch>
        </p:blipFill>
        <p:spPr>
          <a:xfrm>
            <a:off x="214670" y="1238492"/>
            <a:ext cx="5724697" cy="3622875"/>
          </a:xfrm>
          <a:prstGeom prst="rect">
            <a:avLst/>
          </a:prstGeom>
        </p:spPr>
      </p:pic>
      <p:pic>
        <p:nvPicPr>
          <p:cNvPr id="4" name="Picture 3" descr="A screenshot of a computer&#10;&#10;Description automatically generated">
            <a:hlinkClick r:id="rId5"/>
            <a:extLst>
              <a:ext uri="{FF2B5EF4-FFF2-40B4-BE49-F238E27FC236}">
                <a16:creationId xmlns:a16="http://schemas.microsoft.com/office/drawing/2014/main" id="{5336DA7E-0299-55E7-228B-12BDBB9E9AE0}"/>
              </a:ext>
            </a:extLst>
          </p:cNvPr>
          <p:cNvPicPr>
            <a:picLocks noChangeAspect="1"/>
          </p:cNvPicPr>
          <p:nvPr/>
        </p:nvPicPr>
        <p:blipFill>
          <a:blip r:embed="rId6"/>
          <a:stretch>
            <a:fillRect/>
          </a:stretch>
        </p:blipFill>
        <p:spPr>
          <a:xfrm>
            <a:off x="6102772" y="1319515"/>
            <a:ext cx="5947196" cy="2791334"/>
          </a:xfrm>
          <a:prstGeom prst="rect">
            <a:avLst/>
          </a:prstGeom>
        </p:spPr>
      </p:pic>
    </p:spTree>
    <p:extLst>
      <p:ext uri="{BB962C8B-B14F-4D97-AF65-F5344CB8AC3E}">
        <p14:creationId xmlns:p14="http://schemas.microsoft.com/office/powerpoint/2010/main" val="143073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0"/>
            <a:ext cx="10515600" cy="866267"/>
          </a:xfrm>
          <a:prstGeom prst="rect">
            <a:avLst/>
          </a:prstGeom>
        </p:spPr>
        <p:txBody>
          <a:bodyPr/>
          <a:lstStyle/>
          <a:p>
            <a:r>
              <a:rPr lang="en-US" b="1" dirty="0">
                <a:solidFill>
                  <a:srgbClr val="C00000"/>
                </a:solidFill>
              </a:rPr>
              <a:t>Incident Taxonomy</a:t>
            </a:r>
            <a:endParaRPr b="1" dirty="0">
              <a:solidFill>
                <a:srgbClr val="C00000"/>
              </a:solidFill>
            </a:endParaRPr>
          </a:p>
        </p:txBody>
      </p:sp>
      <p:pic>
        <p:nvPicPr>
          <p:cNvPr id="4" name="Picture 3" descr="A diagram of a computer program&#10;&#10;Description automatically generated with medium confidence">
            <a:extLst>
              <a:ext uri="{FF2B5EF4-FFF2-40B4-BE49-F238E27FC236}">
                <a16:creationId xmlns:a16="http://schemas.microsoft.com/office/drawing/2014/main" id="{C3091924-CB34-AF0D-172F-271A8B02E53E}"/>
              </a:ext>
            </a:extLst>
          </p:cNvPr>
          <p:cNvPicPr>
            <a:picLocks noChangeAspect="1"/>
          </p:cNvPicPr>
          <p:nvPr/>
        </p:nvPicPr>
        <p:blipFill>
          <a:blip r:embed="rId2"/>
          <a:stretch>
            <a:fillRect/>
          </a:stretch>
        </p:blipFill>
        <p:spPr>
          <a:xfrm>
            <a:off x="897038" y="766151"/>
            <a:ext cx="8409008" cy="6198252"/>
          </a:xfrm>
          <a:prstGeom prst="rect">
            <a:avLst/>
          </a:prstGeom>
        </p:spPr>
      </p:pic>
      <p:pic>
        <p:nvPicPr>
          <p:cNvPr id="3" name="Picture 2">
            <a:extLst>
              <a:ext uri="{FF2B5EF4-FFF2-40B4-BE49-F238E27FC236}">
                <a16:creationId xmlns:a16="http://schemas.microsoft.com/office/drawing/2014/main" id="{6B529A62-8FE6-7D87-6609-C0A109D85727}"/>
              </a:ext>
            </a:extLst>
          </p:cNvPr>
          <p:cNvPicPr>
            <a:picLocks noChangeAspect="1"/>
          </p:cNvPicPr>
          <p:nvPr/>
        </p:nvPicPr>
        <p:blipFill>
          <a:blip r:embed="rId3"/>
          <a:stretch>
            <a:fillRect/>
          </a:stretch>
        </p:blipFill>
        <p:spPr>
          <a:xfrm>
            <a:off x="10657148" y="6189447"/>
            <a:ext cx="1392820" cy="668553"/>
          </a:xfrm>
          <a:prstGeom prst="rect">
            <a:avLst/>
          </a:prstGeom>
        </p:spPr>
      </p:pic>
    </p:spTree>
    <p:extLst>
      <p:ext uri="{BB962C8B-B14F-4D97-AF65-F5344CB8AC3E}">
        <p14:creationId xmlns:p14="http://schemas.microsoft.com/office/powerpoint/2010/main" val="9085086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diagram of a company&#10;&#10;Description automatically generated">
            <a:extLst>
              <a:ext uri="{FF2B5EF4-FFF2-40B4-BE49-F238E27FC236}">
                <a16:creationId xmlns:a16="http://schemas.microsoft.com/office/drawing/2014/main" id="{4C4AAF72-40AC-B444-2BF4-2D73689AF008}"/>
              </a:ext>
            </a:extLst>
          </p:cNvPr>
          <p:cNvPicPr>
            <a:picLocks noChangeAspect="1"/>
          </p:cNvPicPr>
          <p:nvPr/>
        </p:nvPicPr>
        <p:blipFill>
          <a:blip r:embed="rId3"/>
          <a:stretch>
            <a:fillRect/>
          </a:stretch>
        </p:blipFill>
        <p:spPr>
          <a:xfrm>
            <a:off x="794553" y="1065214"/>
            <a:ext cx="9895386" cy="5650280"/>
          </a:xfrm>
          <a:prstGeom prst="rect">
            <a:avLst/>
          </a:prstGeom>
        </p:spPr>
      </p:pic>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0"/>
            <a:ext cx="10515600" cy="866267"/>
          </a:xfrm>
          <a:prstGeom prst="rect">
            <a:avLst/>
          </a:prstGeom>
        </p:spPr>
        <p:txBody>
          <a:bodyPr/>
          <a:lstStyle/>
          <a:p>
            <a:r>
              <a:rPr lang="en-US" b="1" dirty="0">
                <a:solidFill>
                  <a:srgbClr val="C00000"/>
                </a:solidFill>
              </a:rPr>
              <a:t>Kill Chain Model</a:t>
            </a:r>
            <a:endParaRPr b="1" dirty="0">
              <a:solidFill>
                <a:srgbClr val="C00000"/>
              </a:solidFill>
            </a:endParaRPr>
          </a:p>
        </p:txBody>
      </p:sp>
      <p:pic>
        <p:nvPicPr>
          <p:cNvPr id="7" name="Picture 6">
            <a:extLst>
              <a:ext uri="{FF2B5EF4-FFF2-40B4-BE49-F238E27FC236}">
                <a16:creationId xmlns:a16="http://schemas.microsoft.com/office/drawing/2014/main" id="{C73BD1AC-0B87-C932-917C-D18C351D007D}"/>
              </a:ext>
            </a:extLst>
          </p:cNvPr>
          <p:cNvPicPr>
            <a:picLocks noChangeAspect="1"/>
          </p:cNvPicPr>
          <p:nvPr/>
        </p:nvPicPr>
        <p:blipFill>
          <a:blip r:embed="rId4"/>
          <a:stretch>
            <a:fillRect/>
          </a:stretch>
        </p:blipFill>
        <p:spPr>
          <a:xfrm>
            <a:off x="10657148" y="6189447"/>
            <a:ext cx="1392820" cy="668553"/>
          </a:xfrm>
          <a:prstGeom prst="rect">
            <a:avLst/>
          </a:prstGeom>
        </p:spPr>
      </p:pic>
    </p:spTree>
    <p:extLst>
      <p:ext uri="{BB962C8B-B14F-4D97-AF65-F5344CB8AC3E}">
        <p14:creationId xmlns:p14="http://schemas.microsoft.com/office/powerpoint/2010/main" val="7050688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geometric shape digital wallpaper">
            <a:extLst>
              <a:ext uri="{FF2B5EF4-FFF2-40B4-BE49-F238E27FC236}">
                <a16:creationId xmlns:a16="http://schemas.microsoft.com/office/drawing/2014/main" id="{F3581C3B-F0FB-E84B-814E-7088685FDA5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5043" r="5916"/>
          <a:stretch/>
        </p:blipFill>
        <p:spPr bwMode="auto">
          <a:xfrm>
            <a:off x="5878849" y="10"/>
            <a:ext cx="6313150" cy="6857987"/>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3460BB54-3EF7-6C45-8699-FE2E2FA9D99B}"/>
              </a:ext>
            </a:extLst>
          </p:cNvPr>
          <p:cNvPicPr>
            <a:picLocks noChangeAspect="1"/>
          </p:cNvPicPr>
          <p:nvPr/>
        </p:nvPicPr>
        <p:blipFill>
          <a:blip r:embed="rId3"/>
          <a:stretch>
            <a:fillRect/>
          </a:stretch>
        </p:blipFill>
        <p:spPr>
          <a:xfrm>
            <a:off x="10043278" y="5684108"/>
            <a:ext cx="2148722" cy="1031386"/>
          </a:xfrm>
          <a:prstGeom prst="rect">
            <a:avLst/>
          </a:prstGeom>
        </p:spPr>
      </p:pic>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97974"/>
            <a:ext cx="10515600" cy="866267"/>
          </a:xfrm>
          <a:prstGeom prst="rect">
            <a:avLst/>
          </a:prstGeom>
        </p:spPr>
        <p:txBody>
          <a:bodyPr>
            <a:normAutofit/>
          </a:bodyPr>
          <a:lstStyle/>
          <a:p>
            <a:r>
              <a:rPr lang="en-US" b="1" dirty="0">
                <a:solidFill>
                  <a:srgbClr val="C00000"/>
                </a:solidFill>
              </a:rPr>
              <a:t>Snort Rule</a:t>
            </a:r>
            <a:endParaRPr b="1" dirty="0">
              <a:solidFill>
                <a:srgbClr val="C00000"/>
              </a:solidFill>
            </a:endParaRPr>
          </a:p>
        </p:txBody>
      </p:sp>
      <p:sp>
        <p:nvSpPr>
          <p:cNvPr id="3" name="Content Placeholder 2">
            <a:extLst>
              <a:ext uri="{FF2B5EF4-FFF2-40B4-BE49-F238E27FC236}">
                <a16:creationId xmlns:a16="http://schemas.microsoft.com/office/drawing/2014/main" id="{79B239CD-9699-1A48-9903-D9B56E77CCDA}"/>
              </a:ext>
            </a:extLst>
          </p:cNvPr>
          <p:cNvSpPr>
            <a:spLocks noGrp="1"/>
          </p:cNvSpPr>
          <p:nvPr>
            <p:ph idx="1"/>
          </p:nvPr>
        </p:nvSpPr>
        <p:spPr/>
        <p:txBody>
          <a:bodyPr/>
          <a:lstStyle/>
          <a:p>
            <a:endParaRPr lang="en-US"/>
          </a:p>
        </p:txBody>
      </p:sp>
      <p:graphicFrame>
        <p:nvGraphicFramePr>
          <p:cNvPr id="11" name="Object 4">
            <a:extLst>
              <a:ext uri="{FF2B5EF4-FFF2-40B4-BE49-F238E27FC236}">
                <a16:creationId xmlns:a16="http://schemas.microsoft.com/office/drawing/2014/main" id="{57B11ED2-3244-894F-8083-B41BF3E11C0B}"/>
              </a:ext>
            </a:extLst>
          </p:cNvPr>
          <p:cNvGraphicFramePr>
            <a:graphicFrameLocks noChangeAspect="1"/>
          </p:cNvGraphicFramePr>
          <p:nvPr/>
        </p:nvGraphicFramePr>
        <p:xfrm>
          <a:off x="2863361" y="-41285"/>
          <a:ext cx="9144000" cy="6899275"/>
        </p:xfrm>
        <a:graphic>
          <a:graphicData uri="http://schemas.openxmlformats.org/presentationml/2006/ole">
            <mc:AlternateContent xmlns:mc="http://schemas.openxmlformats.org/markup-compatibility/2006">
              <mc:Choice xmlns:v="urn:schemas-microsoft-com:vml" Requires="v">
                <p:oleObj name="Visio" r:id="rId4" imgW="12471400" imgH="9410700" progId="Visio.Drawing.11">
                  <p:embed/>
                </p:oleObj>
              </mc:Choice>
              <mc:Fallback>
                <p:oleObj name="Visio" r:id="rId4" imgW="12471400" imgH="9410700" progId="Visio.Drawing.11">
                  <p:embed/>
                  <p:pic>
                    <p:nvPicPr>
                      <p:cNvPr id="11" name="Object 4">
                        <a:extLst>
                          <a:ext uri="{FF2B5EF4-FFF2-40B4-BE49-F238E27FC236}">
                            <a16:creationId xmlns:a16="http://schemas.microsoft.com/office/drawing/2014/main" id="{57B11ED2-3244-894F-8083-B41BF3E11C0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63361" y="-41285"/>
                        <a:ext cx="9144000" cy="689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42508340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0"/>
            <a:ext cx="10515600" cy="866267"/>
          </a:xfrm>
          <a:prstGeom prst="rect">
            <a:avLst/>
          </a:prstGeom>
        </p:spPr>
        <p:txBody>
          <a:bodyPr/>
          <a:lstStyle/>
          <a:p>
            <a:r>
              <a:rPr lang="en-US" b="1" dirty="0">
                <a:solidFill>
                  <a:srgbClr val="C00000"/>
                </a:solidFill>
              </a:rPr>
              <a:t>Unified Kill Chain Phases</a:t>
            </a:r>
            <a:endParaRPr b="1" dirty="0">
              <a:solidFill>
                <a:srgbClr val="C00000"/>
              </a:solidFill>
            </a:endParaRPr>
          </a:p>
        </p:txBody>
      </p:sp>
      <p:pic>
        <p:nvPicPr>
          <p:cNvPr id="25" name="Picture 24" descr="A screenshot of a cell phone&#10;&#10;Description automatically generated">
            <a:extLst>
              <a:ext uri="{FF2B5EF4-FFF2-40B4-BE49-F238E27FC236}">
                <a16:creationId xmlns:a16="http://schemas.microsoft.com/office/drawing/2014/main" id="{50B751CB-DCE4-CE42-9885-403F583BAC1A}"/>
              </a:ext>
            </a:extLst>
          </p:cNvPr>
          <p:cNvPicPr>
            <a:picLocks noChangeAspect="1"/>
          </p:cNvPicPr>
          <p:nvPr/>
        </p:nvPicPr>
        <p:blipFill>
          <a:blip r:embed="rId2"/>
          <a:stretch>
            <a:fillRect/>
          </a:stretch>
        </p:blipFill>
        <p:spPr>
          <a:xfrm>
            <a:off x="0" y="1692552"/>
            <a:ext cx="11231997" cy="3928014"/>
          </a:xfrm>
          <a:prstGeom prst="rect">
            <a:avLst/>
          </a:prstGeom>
        </p:spPr>
      </p:pic>
      <p:sp>
        <p:nvSpPr>
          <p:cNvPr id="2" name="TextBox 1">
            <a:extLst>
              <a:ext uri="{FF2B5EF4-FFF2-40B4-BE49-F238E27FC236}">
                <a16:creationId xmlns:a16="http://schemas.microsoft.com/office/drawing/2014/main" id="{49E14DD4-1E4B-44E4-7186-7714B44DAA3E}"/>
              </a:ext>
            </a:extLst>
          </p:cNvPr>
          <p:cNvSpPr txBox="1"/>
          <p:nvPr/>
        </p:nvSpPr>
        <p:spPr>
          <a:xfrm>
            <a:off x="104172" y="6452225"/>
            <a:ext cx="1041142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Pols, P., &amp; van den Berg, J. (2017). The unified kill chain. </a:t>
            </a:r>
            <a:r>
              <a:rPr kumimoji="0" lang="en-GB" sz="1800" b="0" i="1" u="none" strike="noStrike" kern="1200" cap="none" spc="0" normalizeH="0" baseline="0" noProof="0" dirty="0">
                <a:ln>
                  <a:noFill/>
                </a:ln>
                <a:solidFill>
                  <a:prstClr val="black"/>
                </a:solidFill>
                <a:effectLst/>
                <a:uLnTx/>
                <a:uFillTx/>
                <a:latin typeface="Calibri" panose="020F0502020204030204"/>
                <a:ea typeface="+mn-ea"/>
                <a:cs typeface="+mn-cs"/>
              </a:rPr>
              <a:t>CSA Thesis, Hague</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1-104.</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5F1CCE96-3066-2F0F-F627-5FAA3BEF4F39}"/>
              </a:ext>
            </a:extLst>
          </p:cNvPr>
          <p:cNvPicPr>
            <a:picLocks noChangeAspect="1"/>
          </p:cNvPicPr>
          <p:nvPr/>
        </p:nvPicPr>
        <p:blipFill>
          <a:blip r:embed="rId3"/>
          <a:stretch>
            <a:fillRect/>
          </a:stretch>
        </p:blipFill>
        <p:spPr>
          <a:xfrm>
            <a:off x="10657148" y="6189447"/>
            <a:ext cx="1392820" cy="668553"/>
          </a:xfrm>
          <a:prstGeom prst="rect">
            <a:avLst/>
          </a:prstGeom>
        </p:spPr>
      </p:pic>
    </p:spTree>
    <p:extLst>
      <p:ext uri="{BB962C8B-B14F-4D97-AF65-F5344CB8AC3E}">
        <p14:creationId xmlns:p14="http://schemas.microsoft.com/office/powerpoint/2010/main" val="39869166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0B27210-D0CA-4654-B3E3-9ABB4F178E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3086453-A0E8-9B4B-AB0B-471B6D35EC9D}"/>
              </a:ext>
            </a:extLst>
          </p:cNvPr>
          <p:cNvSpPr>
            <a:spLocks noGrp="1"/>
          </p:cNvSpPr>
          <p:nvPr>
            <p:ph type="ctrTitle"/>
          </p:nvPr>
        </p:nvSpPr>
        <p:spPr>
          <a:xfrm>
            <a:off x="6096000" y="486176"/>
            <a:ext cx="6372410" cy="5885648"/>
          </a:xfrm>
        </p:spPr>
        <p:txBody>
          <a:bodyPr anchor="b">
            <a:noAutofit/>
          </a:bodyPr>
          <a:lstStyle/>
          <a:p>
            <a:pPr algn="l"/>
            <a:r>
              <a:rPr lang="en-US" dirty="0">
                <a:solidFill>
                  <a:schemeClr val="bg1"/>
                </a:solidFill>
                <a:latin typeface="Arial" panose="020B0604020202020204" pitchFamily="34" charset="0"/>
                <a:cs typeface="Arial" panose="020B0604020202020204" pitchFamily="34" charset="0"/>
              </a:rPr>
              <a:t>MITRE ATT&amp;CK</a:t>
            </a:r>
          </a:p>
        </p:txBody>
      </p:sp>
      <p:sp>
        <p:nvSpPr>
          <p:cNvPr id="11" name="Freeform: Shape 10">
            <a:extLst>
              <a:ext uri="{FF2B5EF4-FFF2-40B4-BE49-F238E27FC236}">
                <a16:creationId xmlns:a16="http://schemas.microsoft.com/office/drawing/2014/main" id="{1DB7C82F-AB7E-4F0C-B829-FA1B9C415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70B66945-4967-4040-926D-DCA44313CD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24154" cy="685800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0D5CB3C9-BC15-5242-821C-370C49E00F7C}"/>
              </a:ext>
            </a:extLst>
          </p:cNvPr>
          <p:cNvPicPr>
            <a:picLocks noChangeAspect="1"/>
          </p:cNvPicPr>
          <p:nvPr/>
        </p:nvPicPr>
        <p:blipFill>
          <a:blip r:embed="rId2"/>
          <a:stretch>
            <a:fillRect/>
          </a:stretch>
        </p:blipFill>
        <p:spPr>
          <a:xfrm>
            <a:off x="314944" y="486176"/>
            <a:ext cx="4739912" cy="2275156"/>
          </a:xfrm>
          <a:prstGeom prst="rect">
            <a:avLst/>
          </a:prstGeom>
        </p:spPr>
      </p:pic>
      <p:sp>
        <p:nvSpPr>
          <p:cNvPr id="12" name="TextBox 11">
            <a:extLst>
              <a:ext uri="{FF2B5EF4-FFF2-40B4-BE49-F238E27FC236}">
                <a16:creationId xmlns:a16="http://schemas.microsoft.com/office/drawing/2014/main" id="{4BB1CB7C-C65F-6F47-89AE-D774AD561B59}"/>
              </a:ext>
            </a:extLst>
          </p:cNvPr>
          <p:cNvSpPr txBox="1"/>
          <p:nvPr/>
        </p:nvSpPr>
        <p:spPr>
          <a:xfrm>
            <a:off x="342628" y="3062842"/>
            <a:ext cx="266944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“From bits to information”</a:t>
            </a:r>
          </a:p>
        </p:txBody>
      </p:sp>
      <p:cxnSp>
        <p:nvCxnSpPr>
          <p:cNvPr id="10" name="Straight Connector 9">
            <a:extLst>
              <a:ext uri="{FF2B5EF4-FFF2-40B4-BE49-F238E27FC236}">
                <a16:creationId xmlns:a16="http://schemas.microsoft.com/office/drawing/2014/main" id="{6674F62D-F21E-544F-86E0-CD0D919307C4}"/>
              </a:ext>
            </a:extLst>
          </p:cNvPr>
          <p:cNvCxnSpPr/>
          <p:nvPr/>
        </p:nvCxnSpPr>
        <p:spPr>
          <a:xfrm>
            <a:off x="314944" y="2946948"/>
            <a:ext cx="4930767" cy="0"/>
          </a:xfrm>
          <a:prstGeom prst="line">
            <a:avLst/>
          </a:prstGeom>
          <a:ln w="57150">
            <a:solidFill>
              <a:srgbClr val="C00000"/>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0474598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217668"/>
            <a:ext cx="10515600" cy="866267"/>
          </a:xfrm>
          <a:prstGeom prst="rect">
            <a:avLst/>
          </a:prstGeom>
        </p:spPr>
        <p:txBody>
          <a:bodyPr>
            <a:normAutofit/>
          </a:bodyPr>
          <a:lstStyle/>
          <a:p>
            <a:r>
              <a:rPr lang="en-US" b="1" dirty="0">
                <a:solidFill>
                  <a:srgbClr val="C00000"/>
                </a:solidFill>
              </a:rPr>
              <a:t>MITRE ATT&amp;CK (Enterprise)</a:t>
            </a:r>
            <a:endParaRPr b="1" dirty="0">
              <a:solidFill>
                <a:srgbClr val="C00000"/>
              </a:solidFill>
            </a:endParaRPr>
          </a:p>
        </p:txBody>
      </p:sp>
      <p:pic>
        <p:nvPicPr>
          <p:cNvPr id="2" name="Content Placeholder 8" descr="A diagram of a diagram&#10;&#10;Description automatically generated with medium confidence">
            <a:extLst>
              <a:ext uri="{FF2B5EF4-FFF2-40B4-BE49-F238E27FC236}">
                <a16:creationId xmlns:a16="http://schemas.microsoft.com/office/drawing/2014/main" id="{3090F54E-7E2C-6DED-1058-75AC9AC3A161}"/>
              </a:ext>
            </a:extLst>
          </p:cNvPr>
          <p:cNvPicPr>
            <a:picLocks noGrp="1" noChangeAspect="1"/>
          </p:cNvPicPr>
          <p:nvPr>
            <p:ph idx="1"/>
          </p:nvPr>
        </p:nvPicPr>
        <p:blipFill>
          <a:blip r:embed="rId2"/>
          <a:stretch>
            <a:fillRect/>
          </a:stretch>
        </p:blipFill>
        <p:spPr>
          <a:xfrm>
            <a:off x="2007244" y="1083935"/>
            <a:ext cx="9364811" cy="5464969"/>
          </a:xfrm>
        </p:spPr>
      </p:pic>
      <p:pic>
        <p:nvPicPr>
          <p:cNvPr id="3" name="Picture 2">
            <a:extLst>
              <a:ext uri="{FF2B5EF4-FFF2-40B4-BE49-F238E27FC236}">
                <a16:creationId xmlns:a16="http://schemas.microsoft.com/office/drawing/2014/main" id="{7FDCE14D-FA10-7D05-A147-647D9B3669BA}"/>
              </a:ext>
            </a:extLst>
          </p:cNvPr>
          <p:cNvPicPr>
            <a:picLocks noChangeAspect="1"/>
          </p:cNvPicPr>
          <p:nvPr/>
        </p:nvPicPr>
        <p:blipFill>
          <a:blip r:embed="rId3"/>
          <a:stretch>
            <a:fillRect/>
          </a:stretch>
        </p:blipFill>
        <p:spPr>
          <a:xfrm>
            <a:off x="10657148" y="6189447"/>
            <a:ext cx="1392820" cy="668553"/>
          </a:xfrm>
          <a:prstGeom prst="rect">
            <a:avLst/>
          </a:prstGeom>
        </p:spPr>
      </p:pic>
    </p:spTree>
    <p:extLst>
      <p:ext uri="{BB962C8B-B14F-4D97-AF65-F5344CB8AC3E}">
        <p14:creationId xmlns:p14="http://schemas.microsoft.com/office/powerpoint/2010/main" val="5608171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217668"/>
            <a:ext cx="10515600" cy="866267"/>
          </a:xfrm>
          <a:prstGeom prst="rect">
            <a:avLst/>
          </a:prstGeom>
        </p:spPr>
        <p:txBody>
          <a:bodyPr>
            <a:normAutofit/>
          </a:bodyPr>
          <a:lstStyle/>
          <a:p>
            <a:r>
              <a:rPr lang="en-US" b="1" dirty="0">
                <a:solidFill>
                  <a:srgbClr val="C00000"/>
                </a:solidFill>
              </a:rPr>
              <a:t>MITRE ATT&amp;CK (Enterprise)</a:t>
            </a:r>
            <a:endParaRPr b="1" dirty="0">
              <a:solidFill>
                <a:srgbClr val="C00000"/>
              </a:solidFill>
            </a:endParaRPr>
          </a:p>
        </p:txBody>
      </p:sp>
      <p:pic>
        <p:nvPicPr>
          <p:cNvPr id="3" name="Picture 2">
            <a:extLst>
              <a:ext uri="{FF2B5EF4-FFF2-40B4-BE49-F238E27FC236}">
                <a16:creationId xmlns:a16="http://schemas.microsoft.com/office/drawing/2014/main" id="{7FDCE14D-FA10-7D05-A147-647D9B3669BA}"/>
              </a:ext>
            </a:extLst>
          </p:cNvPr>
          <p:cNvPicPr>
            <a:picLocks noChangeAspect="1"/>
          </p:cNvPicPr>
          <p:nvPr/>
        </p:nvPicPr>
        <p:blipFill>
          <a:blip r:embed="rId2"/>
          <a:stretch>
            <a:fillRect/>
          </a:stretch>
        </p:blipFill>
        <p:spPr>
          <a:xfrm>
            <a:off x="10657148" y="6189447"/>
            <a:ext cx="1392820" cy="668553"/>
          </a:xfrm>
          <a:prstGeom prst="rect">
            <a:avLst/>
          </a:prstGeom>
        </p:spPr>
      </p:pic>
      <p:pic>
        <p:nvPicPr>
          <p:cNvPr id="12" name="Picture 11" descr="A diagram of a network&#10;&#10;Description automatically generated with medium confidence">
            <a:extLst>
              <a:ext uri="{FF2B5EF4-FFF2-40B4-BE49-F238E27FC236}">
                <a16:creationId xmlns:a16="http://schemas.microsoft.com/office/drawing/2014/main" id="{5D35622D-07F7-21EC-9EB7-0DF921184BD9}"/>
              </a:ext>
            </a:extLst>
          </p:cNvPr>
          <p:cNvPicPr>
            <a:picLocks noChangeAspect="1"/>
          </p:cNvPicPr>
          <p:nvPr/>
        </p:nvPicPr>
        <p:blipFill>
          <a:blip r:embed="rId3"/>
          <a:stretch>
            <a:fillRect/>
          </a:stretch>
        </p:blipFill>
        <p:spPr>
          <a:xfrm>
            <a:off x="0" y="831365"/>
            <a:ext cx="5954028" cy="5943600"/>
          </a:xfrm>
          <a:prstGeom prst="rect">
            <a:avLst/>
          </a:prstGeom>
        </p:spPr>
      </p:pic>
      <p:pic>
        <p:nvPicPr>
          <p:cNvPr id="14" name="Picture 13" descr="A screenshot of a white page&#10;&#10;Description automatically generated">
            <a:extLst>
              <a:ext uri="{FF2B5EF4-FFF2-40B4-BE49-F238E27FC236}">
                <a16:creationId xmlns:a16="http://schemas.microsoft.com/office/drawing/2014/main" id="{4B574BFE-7CC5-A9F4-F199-F8B3BCA972E7}"/>
              </a:ext>
            </a:extLst>
          </p:cNvPr>
          <p:cNvPicPr>
            <a:picLocks noChangeAspect="1"/>
          </p:cNvPicPr>
          <p:nvPr/>
        </p:nvPicPr>
        <p:blipFill>
          <a:blip r:embed="rId4"/>
          <a:stretch>
            <a:fillRect/>
          </a:stretch>
        </p:blipFill>
        <p:spPr>
          <a:xfrm>
            <a:off x="4541857" y="945276"/>
            <a:ext cx="6811701" cy="1898603"/>
          </a:xfrm>
          <a:prstGeom prst="rect">
            <a:avLst/>
          </a:prstGeom>
        </p:spPr>
      </p:pic>
      <p:pic>
        <p:nvPicPr>
          <p:cNvPr id="16" name="Picture 15" descr="A screenshot of a computer&#10;&#10;Description automatically generated">
            <a:extLst>
              <a:ext uri="{FF2B5EF4-FFF2-40B4-BE49-F238E27FC236}">
                <a16:creationId xmlns:a16="http://schemas.microsoft.com/office/drawing/2014/main" id="{2ACC8E73-278A-98E0-91C6-F887885C4BA3}"/>
              </a:ext>
            </a:extLst>
          </p:cNvPr>
          <p:cNvPicPr>
            <a:picLocks noChangeAspect="1"/>
          </p:cNvPicPr>
          <p:nvPr/>
        </p:nvPicPr>
        <p:blipFill>
          <a:blip r:embed="rId5"/>
          <a:stretch>
            <a:fillRect/>
          </a:stretch>
        </p:blipFill>
        <p:spPr>
          <a:xfrm>
            <a:off x="5770702" y="3510544"/>
            <a:ext cx="6279266" cy="2646192"/>
          </a:xfrm>
          <a:prstGeom prst="rect">
            <a:avLst/>
          </a:prstGeom>
        </p:spPr>
      </p:pic>
    </p:spTree>
    <p:extLst>
      <p:ext uri="{BB962C8B-B14F-4D97-AF65-F5344CB8AC3E}">
        <p14:creationId xmlns:p14="http://schemas.microsoft.com/office/powerpoint/2010/main" val="37612347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217668"/>
            <a:ext cx="10515600" cy="866267"/>
          </a:xfrm>
          <a:prstGeom prst="rect">
            <a:avLst/>
          </a:prstGeom>
        </p:spPr>
        <p:txBody>
          <a:bodyPr>
            <a:normAutofit/>
          </a:bodyPr>
          <a:lstStyle/>
          <a:p>
            <a:r>
              <a:rPr lang="en-US" b="1" dirty="0">
                <a:solidFill>
                  <a:srgbClr val="C00000"/>
                </a:solidFill>
              </a:rPr>
              <a:t>MITRE ATT&amp;CK (Mobile)</a:t>
            </a:r>
            <a:endParaRPr b="1" dirty="0">
              <a:solidFill>
                <a:srgbClr val="C00000"/>
              </a:solidFill>
            </a:endParaRPr>
          </a:p>
        </p:txBody>
      </p:sp>
      <p:sp>
        <p:nvSpPr>
          <p:cNvPr id="6" name="Content Placeholder 5">
            <a:extLst>
              <a:ext uri="{FF2B5EF4-FFF2-40B4-BE49-F238E27FC236}">
                <a16:creationId xmlns:a16="http://schemas.microsoft.com/office/drawing/2014/main" id="{FD25AE04-0F64-67D1-2F8E-8547A5A5A0FE}"/>
              </a:ext>
            </a:extLst>
          </p:cNvPr>
          <p:cNvSpPr>
            <a:spLocks noGrp="1"/>
          </p:cNvSpPr>
          <p:nvPr>
            <p:ph idx="1"/>
          </p:nvPr>
        </p:nvSpPr>
        <p:spPr/>
        <p:txBody>
          <a:bodyPr/>
          <a:lstStyle/>
          <a:p>
            <a:endParaRPr lang="en-US"/>
          </a:p>
        </p:txBody>
      </p:sp>
      <p:pic>
        <p:nvPicPr>
          <p:cNvPr id="7" name="Content Placeholder 4" descr="A diagram of a company&#10;&#10;Description automatically generated">
            <a:extLst>
              <a:ext uri="{FF2B5EF4-FFF2-40B4-BE49-F238E27FC236}">
                <a16:creationId xmlns:a16="http://schemas.microsoft.com/office/drawing/2014/main" id="{3B42B525-14AA-5291-6EEF-B197BF085858}"/>
              </a:ext>
            </a:extLst>
          </p:cNvPr>
          <p:cNvPicPr>
            <a:picLocks noChangeAspect="1"/>
          </p:cNvPicPr>
          <p:nvPr/>
        </p:nvPicPr>
        <p:blipFill>
          <a:blip r:embed="rId2"/>
          <a:stretch>
            <a:fillRect/>
          </a:stretch>
        </p:blipFill>
        <p:spPr>
          <a:xfrm>
            <a:off x="2304822" y="808775"/>
            <a:ext cx="8210777" cy="6037068"/>
          </a:xfrm>
          <a:prstGeom prst="rect">
            <a:avLst/>
          </a:prstGeom>
        </p:spPr>
      </p:pic>
      <p:pic>
        <p:nvPicPr>
          <p:cNvPr id="2" name="Picture 1">
            <a:extLst>
              <a:ext uri="{FF2B5EF4-FFF2-40B4-BE49-F238E27FC236}">
                <a16:creationId xmlns:a16="http://schemas.microsoft.com/office/drawing/2014/main" id="{B42B84B9-3914-33EA-8C41-2DDC51CA2702}"/>
              </a:ext>
            </a:extLst>
          </p:cNvPr>
          <p:cNvPicPr>
            <a:picLocks noChangeAspect="1"/>
          </p:cNvPicPr>
          <p:nvPr/>
        </p:nvPicPr>
        <p:blipFill>
          <a:blip r:embed="rId3"/>
          <a:stretch>
            <a:fillRect/>
          </a:stretch>
        </p:blipFill>
        <p:spPr>
          <a:xfrm>
            <a:off x="10657148" y="6189447"/>
            <a:ext cx="1392820" cy="668553"/>
          </a:xfrm>
          <a:prstGeom prst="rect">
            <a:avLst/>
          </a:prstGeom>
        </p:spPr>
      </p:pic>
    </p:spTree>
    <p:extLst>
      <p:ext uri="{BB962C8B-B14F-4D97-AF65-F5344CB8AC3E}">
        <p14:creationId xmlns:p14="http://schemas.microsoft.com/office/powerpoint/2010/main" val="37063781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217668"/>
            <a:ext cx="10515600" cy="866267"/>
          </a:xfrm>
          <a:prstGeom prst="rect">
            <a:avLst/>
          </a:prstGeom>
        </p:spPr>
        <p:txBody>
          <a:bodyPr>
            <a:normAutofit/>
          </a:bodyPr>
          <a:lstStyle/>
          <a:p>
            <a:r>
              <a:rPr lang="en-US" b="1" dirty="0">
                <a:solidFill>
                  <a:srgbClr val="C00000"/>
                </a:solidFill>
              </a:rPr>
              <a:t>MITRE EMB3D (Embedded Devices)</a:t>
            </a:r>
          </a:p>
        </p:txBody>
      </p:sp>
      <p:pic>
        <p:nvPicPr>
          <p:cNvPr id="2" name="Picture 1">
            <a:extLst>
              <a:ext uri="{FF2B5EF4-FFF2-40B4-BE49-F238E27FC236}">
                <a16:creationId xmlns:a16="http://schemas.microsoft.com/office/drawing/2014/main" id="{B42B84B9-3914-33EA-8C41-2DDC51CA2702}"/>
              </a:ext>
            </a:extLst>
          </p:cNvPr>
          <p:cNvPicPr>
            <a:picLocks noChangeAspect="1"/>
          </p:cNvPicPr>
          <p:nvPr/>
        </p:nvPicPr>
        <p:blipFill>
          <a:blip r:embed="rId2"/>
          <a:stretch>
            <a:fillRect/>
          </a:stretch>
        </p:blipFill>
        <p:spPr>
          <a:xfrm>
            <a:off x="10657148" y="6189447"/>
            <a:ext cx="1392820" cy="668553"/>
          </a:xfrm>
          <a:prstGeom prst="rect">
            <a:avLst/>
          </a:prstGeom>
        </p:spPr>
      </p:pic>
      <p:pic>
        <p:nvPicPr>
          <p:cNvPr id="23" name="Content Placeholder 22" descr="A screenshot of a computer&#10;&#10;Description automatically generated">
            <a:hlinkClick r:id="rId3"/>
            <a:extLst>
              <a:ext uri="{FF2B5EF4-FFF2-40B4-BE49-F238E27FC236}">
                <a16:creationId xmlns:a16="http://schemas.microsoft.com/office/drawing/2014/main" id="{776237BC-2247-49B2-1ACE-4E0EEF34140A}"/>
              </a:ext>
            </a:extLst>
          </p:cNvPr>
          <p:cNvPicPr>
            <a:picLocks noGrp="1" noChangeAspect="1"/>
          </p:cNvPicPr>
          <p:nvPr>
            <p:ph idx="1"/>
          </p:nvPr>
        </p:nvPicPr>
        <p:blipFill>
          <a:blip r:embed="rId4"/>
          <a:stretch>
            <a:fillRect/>
          </a:stretch>
        </p:blipFill>
        <p:spPr>
          <a:xfrm>
            <a:off x="227935" y="1339487"/>
            <a:ext cx="11520369" cy="4872731"/>
          </a:xfrm>
        </p:spPr>
      </p:pic>
    </p:spTree>
    <p:extLst>
      <p:ext uri="{BB962C8B-B14F-4D97-AF65-F5344CB8AC3E}">
        <p14:creationId xmlns:p14="http://schemas.microsoft.com/office/powerpoint/2010/main" val="25370058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217668"/>
            <a:ext cx="10515600" cy="866267"/>
          </a:xfrm>
          <a:prstGeom prst="rect">
            <a:avLst/>
          </a:prstGeom>
        </p:spPr>
        <p:txBody>
          <a:bodyPr>
            <a:normAutofit/>
          </a:bodyPr>
          <a:lstStyle/>
          <a:p>
            <a:r>
              <a:rPr lang="en-US" b="1" dirty="0">
                <a:solidFill>
                  <a:srgbClr val="C00000"/>
                </a:solidFill>
              </a:rPr>
              <a:t>MITRE EMB3D (Embedded Devices)</a:t>
            </a:r>
          </a:p>
        </p:txBody>
      </p:sp>
      <p:pic>
        <p:nvPicPr>
          <p:cNvPr id="2" name="Picture 1">
            <a:extLst>
              <a:ext uri="{FF2B5EF4-FFF2-40B4-BE49-F238E27FC236}">
                <a16:creationId xmlns:a16="http://schemas.microsoft.com/office/drawing/2014/main" id="{B42B84B9-3914-33EA-8C41-2DDC51CA2702}"/>
              </a:ext>
            </a:extLst>
          </p:cNvPr>
          <p:cNvPicPr>
            <a:picLocks noChangeAspect="1"/>
          </p:cNvPicPr>
          <p:nvPr/>
        </p:nvPicPr>
        <p:blipFill>
          <a:blip r:embed="rId2"/>
          <a:stretch>
            <a:fillRect/>
          </a:stretch>
        </p:blipFill>
        <p:spPr>
          <a:xfrm>
            <a:off x="10657148" y="6189447"/>
            <a:ext cx="1392820" cy="668553"/>
          </a:xfrm>
          <a:prstGeom prst="rect">
            <a:avLst/>
          </a:prstGeom>
        </p:spPr>
      </p:pic>
      <p:pic>
        <p:nvPicPr>
          <p:cNvPr id="6" name="Content Placeholder 5" descr="A close-up of a diagram&#10;&#10;Description automatically generated">
            <a:hlinkClick r:id="rId3"/>
            <a:extLst>
              <a:ext uri="{FF2B5EF4-FFF2-40B4-BE49-F238E27FC236}">
                <a16:creationId xmlns:a16="http://schemas.microsoft.com/office/drawing/2014/main" id="{F7B5E1D3-E43F-5816-94B5-4BA79F222230}"/>
              </a:ext>
            </a:extLst>
          </p:cNvPr>
          <p:cNvPicPr>
            <a:picLocks noGrp="1" noChangeAspect="1"/>
          </p:cNvPicPr>
          <p:nvPr>
            <p:ph idx="1"/>
          </p:nvPr>
        </p:nvPicPr>
        <p:blipFill>
          <a:blip r:embed="rId4"/>
          <a:stretch>
            <a:fillRect/>
          </a:stretch>
        </p:blipFill>
        <p:spPr>
          <a:xfrm>
            <a:off x="838200" y="2401945"/>
            <a:ext cx="10515600" cy="3198698"/>
          </a:xfrm>
        </p:spPr>
      </p:pic>
    </p:spTree>
    <p:extLst>
      <p:ext uri="{BB962C8B-B14F-4D97-AF65-F5344CB8AC3E}">
        <p14:creationId xmlns:p14="http://schemas.microsoft.com/office/powerpoint/2010/main" val="9126672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217668"/>
            <a:ext cx="10515600" cy="866267"/>
          </a:xfrm>
          <a:prstGeom prst="rect">
            <a:avLst/>
          </a:prstGeom>
        </p:spPr>
        <p:txBody>
          <a:bodyPr>
            <a:normAutofit/>
          </a:bodyPr>
          <a:lstStyle/>
          <a:p>
            <a:r>
              <a:rPr lang="en-US" b="1" dirty="0">
                <a:solidFill>
                  <a:srgbClr val="C00000"/>
                </a:solidFill>
              </a:rPr>
              <a:t>MITRE EMB3D (Embedded Devices)</a:t>
            </a:r>
          </a:p>
        </p:txBody>
      </p:sp>
      <p:pic>
        <p:nvPicPr>
          <p:cNvPr id="2" name="Picture 1">
            <a:extLst>
              <a:ext uri="{FF2B5EF4-FFF2-40B4-BE49-F238E27FC236}">
                <a16:creationId xmlns:a16="http://schemas.microsoft.com/office/drawing/2014/main" id="{B42B84B9-3914-33EA-8C41-2DDC51CA2702}"/>
              </a:ext>
            </a:extLst>
          </p:cNvPr>
          <p:cNvPicPr>
            <a:picLocks noChangeAspect="1"/>
          </p:cNvPicPr>
          <p:nvPr/>
        </p:nvPicPr>
        <p:blipFill>
          <a:blip r:embed="rId2"/>
          <a:stretch>
            <a:fillRect/>
          </a:stretch>
        </p:blipFill>
        <p:spPr>
          <a:xfrm>
            <a:off x="10657148" y="6189447"/>
            <a:ext cx="1392820" cy="668553"/>
          </a:xfrm>
          <a:prstGeom prst="rect">
            <a:avLst/>
          </a:prstGeom>
        </p:spPr>
      </p:pic>
      <p:pic>
        <p:nvPicPr>
          <p:cNvPr id="7" name="Content Placeholder 6" descr="A screenshot of a computer&#10;&#10;Description automatically generated">
            <a:extLst>
              <a:ext uri="{FF2B5EF4-FFF2-40B4-BE49-F238E27FC236}">
                <a16:creationId xmlns:a16="http://schemas.microsoft.com/office/drawing/2014/main" id="{B10C0C49-9162-1A3F-13CE-43AD1605994F}"/>
              </a:ext>
            </a:extLst>
          </p:cNvPr>
          <p:cNvPicPr>
            <a:picLocks noGrp="1" noChangeAspect="1"/>
          </p:cNvPicPr>
          <p:nvPr>
            <p:ph idx="1"/>
          </p:nvPr>
        </p:nvPicPr>
        <p:blipFill>
          <a:blip r:embed="rId3"/>
          <a:stretch>
            <a:fillRect/>
          </a:stretch>
        </p:blipFill>
        <p:spPr>
          <a:xfrm>
            <a:off x="1888571" y="1083935"/>
            <a:ext cx="7180478" cy="5640831"/>
          </a:xfrm>
        </p:spPr>
      </p:pic>
    </p:spTree>
    <p:extLst>
      <p:ext uri="{BB962C8B-B14F-4D97-AF65-F5344CB8AC3E}">
        <p14:creationId xmlns:p14="http://schemas.microsoft.com/office/powerpoint/2010/main" val="9580575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217668"/>
            <a:ext cx="10515600" cy="866267"/>
          </a:xfrm>
          <a:prstGeom prst="rect">
            <a:avLst/>
          </a:prstGeom>
        </p:spPr>
        <p:txBody>
          <a:bodyPr>
            <a:normAutofit/>
          </a:bodyPr>
          <a:lstStyle/>
          <a:p>
            <a:r>
              <a:rPr lang="en-US" b="1" dirty="0">
                <a:solidFill>
                  <a:srgbClr val="C00000"/>
                </a:solidFill>
              </a:rPr>
              <a:t>MITRE EMB3D (Embedded Devices)</a:t>
            </a:r>
          </a:p>
        </p:txBody>
      </p:sp>
      <p:pic>
        <p:nvPicPr>
          <p:cNvPr id="2" name="Picture 1">
            <a:extLst>
              <a:ext uri="{FF2B5EF4-FFF2-40B4-BE49-F238E27FC236}">
                <a16:creationId xmlns:a16="http://schemas.microsoft.com/office/drawing/2014/main" id="{B42B84B9-3914-33EA-8C41-2DDC51CA2702}"/>
              </a:ext>
            </a:extLst>
          </p:cNvPr>
          <p:cNvPicPr>
            <a:picLocks noChangeAspect="1"/>
          </p:cNvPicPr>
          <p:nvPr/>
        </p:nvPicPr>
        <p:blipFill>
          <a:blip r:embed="rId2"/>
          <a:stretch>
            <a:fillRect/>
          </a:stretch>
        </p:blipFill>
        <p:spPr>
          <a:xfrm>
            <a:off x="10657148" y="6189447"/>
            <a:ext cx="1392820" cy="668553"/>
          </a:xfrm>
          <a:prstGeom prst="rect">
            <a:avLst/>
          </a:prstGeom>
        </p:spPr>
      </p:pic>
      <p:pic>
        <p:nvPicPr>
          <p:cNvPr id="12" name="Content Placeholder 11" descr="A diagram of a computer system&#10;&#10;Description automatically generated">
            <a:extLst>
              <a:ext uri="{FF2B5EF4-FFF2-40B4-BE49-F238E27FC236}">
                <a16:creationId xmlns:a16="http://schemas.microsoft.com/office/drawing/2014/main" id="{B6C2ABC6-25B0-1E98-4201-ED5F8F17325A}"/>
              </a:ext>
            </a:extLst>
          </p:cNvPr>
          <p:cNvPicPr>
            <a:picLocks noGrp="1" noChangeAspect="1"/>
          </p:cNvPicPr>
          <p:nvPr>
            <p:ph idx="1"/>
          </p:nvPr>
        </p:nvPicPr>
        <p:blipFill>
          <a:blip r:embed="rId3"/>
          <a:stretch>
            <a:fillRect/>
          </a:stretch>
        </p:blipFill>
        <p:spPr>
          <a:xfrm>
            <a:off x="657147" y="1083935"/>
            <a:ext cx="9201305" cy="5819330"/>
          </a:xfrm>
        </p:spPr>
      </p:pic>
    </p:spTree>
    <p:extLst>
      <p:ext uri="{BB962C8B-B14F-4D97-AF65-F5344CB8AC3E}">
        <p14:creationId xmlns:p14="http://schemas.microsoft.com/office/powerpoint/2010/main" val="6924463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217668"/>
            <a:ext cx="10515600" cy="866267"/>
          </a:xfrm>
          <a:prstGeom prst="rect">
            <a:avLst/>
          </a:prstGeom>
        </p:spPr>
        <p:txBody>
          <a:bodyPr>
            <a:normAutofit fontScale="90000"/>
          </a:bodyPr>
          <a:lstStyle/>
          <a:p>
            <a:r>
              <a:rPr lang="en-US" b="1" dirty="0">
                <a:solidFill>
                  <a:srgbClr val="C00000"/>
                </a:solidFill>
              </a:rPr>
              <a:t>MITRE EMB3D (Embedded Devices) – Symmetric Key Crack</a:t>
            </a:r>
          </a:p>
        </p:txBody>
      </p:sp>
      <p:pic>
        <p:nvPicPr>
          <p:cNvPr id="2" name="Picture 1">
            <a:extLst>
              <a:ext uri="{FF2B5EF4-FFF2-40B4-BE49-F238E27FC236}">
                <a16:creationId xmlns:a16="http://schemas.microsoft.com/office/drawing/2014/main" id="{B42B84B9-3914-33EA-8C41-2DDC51CA2702}"/>
              </a:ext>
            </a:extLst>
          </p:cNvPr>
          <p:cNvPicPr>
            <a:picLocks noChangeAspect="1"/>
          </p:cNvPicPr>
          <p:nvPr/>
        </p:nvPicPr>
        <p:blipFill>
          <a:blip r:embed="rId2"/>
          <a:stretch>
            <a:fillRect/>
          </a:stretch>
        </p:blipFill>
        <p:spPr>
          <a:xfrm>
            <a:off x="10657148" y="6189447"/>
            <a:ext cx="1392820" cy="668553"/>
          </a:xfrm>
          <a:prstGeom prst="rect">
            <a:avLst/>
          </a:prstGeom>
        </p:spPr>
      </p:pic>
      <p:pic>
        <p:nvPicPr>
          <p:cNvPr id="6" name="Content Placeholder 5" descr="A computer and a microscope&#10;&#10;Description automatically generated with medium confidence">
            <a:extLst>
              <a:ext uri="{FF2B5EF4-FFF2-40B4-BE49-F238E27FC236}">
                <a16:creationId xmlns:a16="http://schemas.microsoft.com/office/drawing/2014/main" id="{F6CDBF9F-1C49-3371-40F5-9A6843FBD850}"/>
              </a:ext>
            </a:extLst>
          </p:cNvPr>
          <p:cNvPicPr>
            <a:picLocks noGrp="1" noChangeAspect="1"/>
          </p:cNvPicPr>
          <p:nvPr>
            <p:ph idx="1"/>
          </p:nvPr>
        </p:nvPicPr>
        <p:blipFill>
          <a:blip r:embed="rId3"/>
          <a:stretch>
            <a:fillRect/>
          </a:stretch>
        </p:blipFill>
        <p:spPr>
          <a:xfrm>
            <a:off x="659986" y="3492500"/>
            <a:ext cx="9906000" cy="3365500"/>
          </a:xfrm>
        </p:spPr>
      </p:pic>
      <p:pic>
        <p:nvPicPr>
          <p:cNvPr id="1030" name="Picture 6">
            <a:extLst>
              <a:ext uri="{FF2B5EF4-FFF2-40B4-BE49-F238E27FC236}">
                <a16:creationId xmlns:a16="http://schemas.microsoft.com/office/drawing/2014/main" id="{1085B383-D874-E6FC-C735-4619D65532B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708" y="1273571"/>
            <a:ext cx="11273850" cy="20292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96060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geometric shape digital wallpaper">
            <a:extLst>
              <a:ext uri="{FF2B5EF4-FFF2-40B4-BE49-F238E27FC236}">
                <a16:creationId xmlns:a16="http://schemas.microsoft.com/office/drawing/2014/main" id="{F3581C3B-F0FB-E84B-814E-7088685FDA5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5043" r="5916"/>
          <a:stretch/>
        </p:blipFill>
        <p:spPr bwMode="auto">
          <a:xfrm>
            <a:off x="5878849" y="10"/>
            <a:ext cx="6313150" cy="6857987"/>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3460BB54-3EF7-6C45-8699-FE2E2FA9D99B}"/>
              </a:ext>
            </a:extLst>
          </p:cNvPr>
          <p:cNvPicPr>
            <a:picLocks noChangeAspect="1"/>
          </p:cNvPicPr>
          <p:nvPr/>
        </p:nvPicPr>
        <p:blipFill>
          <a:blip r:embed="rId3"/>
          <a:stretch>
            <a:fillRect/>
          </a:stretch>
        </p:blipFill>
        <p:spPr>
          <a:xfrm>
            <a:off x="10043278" y="5684108"/>
            <a:ext cx="2148722" cy="1031386"/>
          </a:xfrm>
          <a:prstGeom prst="rect">
            <a:avLst/>
          </a:prstGeom>
        </p:spPr>
      </p:pic>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97974"/>
            <a:ext cx="10515600" cy="866267"/>
          </a:xfrm>
          <a:prstGeom prst="rect">
            <a:avLst/>
          </a:prstGeom>
        </p:spPr>
        <p:txBody>
          <a:bodyPr>
            <a:normAutofit/>
          </a:bodyPr>
          <a:lstStyle/>
          <a:p>
            <a:r>
              <a:rPr lang="en-US" b="1" dirty="0">
                <a:solidFill>
                  <a:srgbClr val="C00000"/>
                </a:solidFill>
              </a:rPr>
              <a:t>Snort Rule</a:t>
            </a:r>
            <a:endParaRPr b="1" dirty="0">
              <a:solidFill>
                <a:srgbClr val="C00000"/>
              </a:solidFill>
            </a:endParaRPr>
          </a:p>
        </p:txBody>
      </p:sp>
      <p:sp>
        <p:nvSpPr>
          <p:cNvPr id="3" name="Content Placeholder 2">
            <a:extLst>
              <a:ext uri="{FF2B5EF4-FFF2-40B4-BE49-F238E27FC236}">
                <a16:creationId xmlns:a16="http://schemas.microsoft.com/office/drawing/2014/main" id="{79B239CD-9699-1A48-9903-D9B56E77CCDA}"/>
              </a:ext>
            </a:extLst>
          </p:cNvPr>
          <p:cNvSpPr>
            <a:spLocks noGrp="1"/>
          </p:cNvSpPr>
          <p:nvPr>
            <p:ph idx="1"/>
          </p:nvPr>
        </p:nvSpPr>
        <p:spPr/>
        <p:txBody>
          <a:bodyPr/>
          <a:lstStyle/>
          <a:p>
            <a:endParaRPr lang="en-US"/>
          </a:p>
        </p:txBody>
      </p:sp>
      <p:graphicFrame>
        <p:nvGraphicFramePr>
          <p:cNvPr id="7" name="Object 4">
            <a:extLst>
              <a:ext uri="{FF2B5EF4-FFF2-40B4-BE49-F238E27FC236}">
                <a16:creationId xmlns:a16="http://schemas.microsoft.com/office/drawing/2014/main" id="{7319A8D9-D993-D146-9964-045F7A362CBA}"/>
              </a:ext>
            </a:extLst>
          </p:cNvPr>
          <p:cNvGraphicFramePr>
            <a:graphicFrameLocks noChangeAspect="1"/>
          </p:cNvGraphicFramePr>
          <p:nvPr/>
        </p:nvGraphicFramePr>
        <p:xfrm>
          <a:off x="2930769" y="59630"/>
          <a:ext cx="9144000" cy="6899275"/>
        </p:xfrm>
        <a:graphic>
          <a:graphicData uri="http://schemas.openxmlformats.org/presentationml/2006/ole">
            <mc:AlternateContent xmlns:mc="http://schemas.openxmlformats.org/markup-compatibility/2006">
              <mc:Choice xmlns:v="urn:schemas-microsoft-com:vml" Requires="v">
                <p:oleObj name="Visio" r:id="rId4" imgW="12471400" imgH="9410700" progId="Visio.Drawing.11">
                  <p:embed/>
                </p:oleObj>
              </mc:Choice>
              <mc:Fallback>
                <p:oleObj name="Visio" r:id="rId4" imgW="12471400" imgH="9410700" progId="Visio.Drawing.11">
                  <p:embed/>
                  <p:pic>
                    <p:nvPicPr>
                      <p:cNvPr id="7" name="Object 4">
                        <a:extLst>
                          <a:ext uri="{FF2B5EF4-FFF2-40B4-BE49-F238E27FC236}">
                            <a16:creationId xmlns:a16="http://schemas.microsoft.com/office/drawing/2014/main" id="{7319A8D9-D993-D146-9964-045F7A362CB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30769" y="59630"/>
                        <a:ext cx="9144000" cy="689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24732821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217668"/>
            <a:ext cx="10515600" cy="866267"/>
          </a:xfrm>
          <a:prstGeom prst="rect">
            <a:avLst/>
          </a:prstGeom>
        </p:spPr>
        <p:txBody>
          <a:bodyPr>
            <a:normAutofit fontScale="90000"/>
          </a:bodyPr>
          <a:lstStyle/>
          <a:p>
            <a:r>
              <a:rPr lang="en-US" b="1" dirty="0">
                <a:solidFill>
                  <a:srgbClr val="C00000"/>
                </a:solidFill>
              </a:rPr>
              <a:t>MITRE EMB3D (Embedded Devices) – RSA Crack</a:t>
            </a:r>
          </a:p>
        </p:txBody>
      </p:sp>
      <p:pic>
        <p:nvPicPr>
          <p:cNvPr id="2" name="Picture 1">
            <a:extLst>
              <a:ext uri="{FF2B5EF4-FFF2-40B4-BE49-F238E27FC236}">
                <a16:creationId xmlns:a16="http://schemas.microsoft.com/office/drawing/2014/main" id="{B42B84B9-3914-33EA-8C41-2DDC51CA2702}"/>
              </a:ext>
            </a:extLst>
          </p:cNvPr>
          <p:cNvPicPr>
            <a:picLocks noChangeAspect="1"/>
          </p:cNvPicPr>
          <p:nvPr/>
        </p:nvPicPr>
        <p:blipFill>
          <a:blip r:embed="rId2"/>
          <a:stretch>
            <a:fillRect/>
          </a:stretch>
        </p:blipFill>
        <p:spPr>
          <a:xfrm>
            <a:off x="10657148" y="6189447"/>
            <a:ext cx="1392820" cy="668553"/>
          </a:xfrm>
          <a:prstGeom prst="rect">
            <a:avLst/>
          </a:prstGeom>
        </p:spPr>
      </p:pic>
      <p:pic>
        <p:nvPicPr>
          <p:cNvPr id="8" name="Picture 7" descr="A black and white graph with white lines&#10;&#10;Description automatically generated">
            <a:extLst>
              <a:ext uri="{FF2B5EF4-FFF2-40B4-BE49-F238E27FC236}">
                <a16:creationId xmlns:a16="http://schemas.microsoft.com/office/drawing/2014/main" id="{71EF1CFF-71AE-2B74-4CBD-D50E9D6D46D6}"/>
              </a:ext>
            </a:extLst>
          </p:cNvPr>
          <p:cNvPicPr>
            <a:picLocks noChangeAspect="1"/>
          </p:cNvPicPr>
          <p:nvPr/>
        </p:nvPicPr>
        <p:blipFill>
          <a:blip r:embed="rId3"/>
          <a:stretch>
            <a:fillRect/>
          </a:stretch>
        </p:blipFill>
        <p:spPr>
          <a:xfrm>
            <a:off x="488082" y="1083935"/>
            <a:ext cx="8880770" cy="5885981"/>
          </a:xfrm>
          <a:prstGeom prst="rect">
            <a:avLst/>
          </a:prstGeom>
        </p:spPr>
      </p:pic>
    </p:spTree>
    <p:extLst>
      <p:ext uri="{BB962C8B-B14F-4D97-AF65-F5344CB8AC3E}">
        <p14:creationId xmlns:p14="http://schemas.microsoft.com/office/powerpoint/2010/main" val="68520935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217668"/>
            <a:ext cx="10515600" cy="866267"/>
          </a:xfrm>
          <a:prstGeom prst="rect">
            <a:avLst/>
          </a:prstGeom>
        </p:spPr>
        <p:txBody>
          <a:bodyPr>
            <a:normAutofit/>
          </a:bodyPr>
          <a:lstStyle/>
          <a:p>
            <a:r>
              <a:rPr lang="en-US" b="1" dirty="0">
                <a:solidFill>
                  <a:srgbClr val="C00000"/>
                </a:solidFill>
              </a:rPr>
              <a:t>MITRE EMB3D (Embedded Devices)</a:t>
            </a:r>
          </a:p>
        </p:txBody>
      </p:sp>
      <p:pic>
        <p:nvPicPr>
          <p:cNvPr id="2" name="Picture 1">
            <a:extLst>
              <a:ext uri="{FF2B5EF4-FFF2-40B4-BE49-F238E27FC236}">
                <a16:creationId xmlns:a16="http://schemas.microsoft.com/office/drawing/2014/main" id="{B42B84B9-3914-33EA-8C41-2DDC51CA2702}"/>
              </a:ext>
            </a:extLst>
          </p:cNvPr>
          <p:cNvPicPr>
            <a:picLocks noChangeAspect="1"/>
          </p:cNvPicPr>
          <p:nvPr/>
        </p:nvPicPr>
        <p:blipFill>
          <a:blip r:embed="rId2"/>
          <a:stretch>
            <a:fillRect/>
          </a:stretch>
        </p:blipFill>
        <p:spPr>
          <a:xfrm>
            <a:off x="10657148" y="6189447"/>
            <a:ext cx="1392820" cy="668553"/>
          </a:xfrm>
          <a:prstGeom prst="rect">
            <a:avLst/>
          </a:prstGeom>
        </p:spPr>
      </p:pic>
      <p:sp>
        <p:nvSpPr>
          <p:cNvPr id="4" name="Content Placeholder 3">
            <a:extLst>
              <a:ext uri="{FF2B5EF4-FFF2-40B4-BE49-F238E27FC236}">
                <a16:creationId xmlns:a16="http://schemas.microsoft.com/office/drawing/2014/main" id="{ACBAB817-97B0-CAEE-006A-1C12A41E7DFB}"/>
              </a:ext>
            </a:extLst>
          </p:cNvPr>
          <p:cNvSpPr>
            <a:spLocks noGrp="1"/>
          </p:cNvSpPr>
          <p:nvPr>
            <p:ph idx="1"/>
          </p:nvPr>
        </p:nvSpPr>
        <p:spPr/>
        <p:txBody>
          <a:bodyPr/>
          <a:lstStyle/>
          <a:p>
            <a:endParaRPr lang="en-US" dirty="0"/>
          </a:p>
        </p:txBody>
      </p:sp>
      <p:pic>
        <p:nvPicPr>
          <p:cNvPr id="1026" name="Picture 2">
            <a:extLst>
              <a:ext uri="{FF2B5EF4-FFF2-40B4-BE49-F238E27FC236}">
                <a16:creationId xmlns:a16="http://schemas.microsoft.com/office/drawing/2014/main" id="{D8E39C91-6C39-6808-E51A-D705C6A485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0310" y="1131447"/>
            <a:ext cx="4826650" cy="550888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65500082-3E51-E924-4E74-600AC8C7FEB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98182" y="1648918"/>
            <a:ext cx="5793508" cy="35601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69730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217668"/>
            <a:ext cx="10515600" cy="866267"/>
          </a:xfrm>
          <a:prstGeom prst="rect">
            <a:avLst/>
          </a:prstGeom>
        </p:spPr>
        <p:txBody>
          <a:bodyPr>
            <a:normAutofit/>
          </a:bodyPr>
          <a:lstStyle/>
          <a:p>
            <a:r>
              <a:rPr lang="en-US" b="1" dirty="0">
                <a:solidFill>
                  <a:srgbClr val="C00000"/>
                </a:solidFill>
              </a:rPr>
              <a:t>MITRE EMB3D (Embedded Devices)</a:t>
            </a:r>
          </a:p>
        </p:txBody>
      </p:sp>
      <p:pic>
        <p:nvPicPr>
          <p:cNvPr id="2" name="Picture 1">
            <a:extLst>
              <a:ext uri="{FF2B5EF4-FFF2-40B4-BE49-F238E27FC236}">
                <a16:creationId xmlns:a16="http://schemas.microsoft.com/office/drawing/2014/main" id="{B42B84B9-3914-33EA-8C41-2DDC51CA2702}"/>
              </a:ext>
            </a:extLst>
          </p:cNvPr>
          <p:cNvPicPr>
            <a:picLocks noChangeAspect="1"/>
          </p:cNvPicPr>
          <p:nvPr/>
        </p:nvPicPr>
        <p:blipFill>
          <a:blip r:embed="rId2"/>
          <a:stretch>
            <a:fillRect/>
          </a:stretch>
        </p:blipFill>
        <p:spPr>
          <a:xfrm>
            <a:off x="10657148" y="6189447"/>
            <a:ext cx="1392820" cy="668553"/>
          </a:xfrm>
          <a:prstGeom prst="rect">
            <a:avLst/>
          </a:prstGeom>
        </p:spPr>
      </p:pic>
      <p:pic>
        <p:nvPicPr>
          <p:cNvPr id="16" name="Content Placeholder 15" descr="A diagram of a computer system&#10;&#10;Description automatically generated">
            <a:extLst>
              <a:ext uri="{FF2B5EF4-FFF2-40B4-BE49-F238E27FC236}">
                <a16:creationId xmlns:a16="http://schemas.microsoft.com/office/drawing/2014/main" id="{651EB53D-F3AE-79D1-9DB7-DD442EBBF280}"/>
              </a:ext>
            </a:extLst>
          </p:cNvPr>
          <p:cNvPicPr>
            <a:picLocks noGrp="1" noChangeAspect="1"/>
          </p:cNvPicPr>
          <p:nvPr>
            <p:ph idx="1"/>
          </p:nvPr>
        </p:nvPicPr>
        <p:blipFill>
          <a:blip r:embed="rId3"/>
          <a:stretch>
            <a:fillRect/>
          </a:stretch>
        </p:blipFill>
        <p:spPr>
          <a:xfrm>
            <a:off x="-1" y="1083934"/>
            <a:ext cx="10386611" cy="5556397"/>
          </a:xfrm>
        </p:spPr>
      </p:pic>
    </p:spTree>
    <p:extLst>
      <p:ext uri="{BB962C8B-B14F-4D97-AF65-F5344CB8AC3E}">
        <p14:creationId xmlns:p14="http://schemas.microsoft.com/office/powerpoint/2010/main" val="23085846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217668"/>
            <a:ext cx="10515600" cy="866267"/>
          </a:xfrm>
          <a:prstGeom prst="rect">
            <a:avLst/>
          </a:prstGeom>
        </p:spPr>
        <p:txBody>
          <a:bodyPr>
            <a:normAutofit/>
          </a:bodyPr>
          <a:lstStyle/>
          <a:p>
            <a:r>
              <a:rPr lang="en-US" b="1" dirty="0">
                <a:solidFill>
                  <a:srgbClr val="C00000"/>
                </a:solidFill>
              </a:rPr>
              <a:t>MITRE EMB3D (Embedded Devices)</a:t>
            </a:r>
          </a:p>
        </p:txBody>
      </p:sp>
      <p:pic>
        <p:nvPicPr>
          <p:cNvPr id="2" name="Picture 1">
            <a:extLst>
              <a:ext uri="{FF2B5EF4-FFF2-40B4-BE49-F238E27FC236}">
                <a16:creationId xmlns:a16="http://schemas.microsoft.com/office/drawing/2014/main" id="{B42B84B9-3914-33EA-8C41-2DDC51CA2702}"/>
              </a:ext>
            </a:extLst>
          </p:cNvPr>
          <p:cNvPicPr>
            <a:picLocks noChangeAspect="1"/>
          </p:cNvPicPr>
          <p:nvPr/>
        </p:nvPicPr>
        <p:blipFill>
          <a:blip r:embed="rId2"/>
          <a:stretch>
            <a:fillRect/>
          </a:stretch>
        </p:blipFill>
        <p:spPr>
          <a:xfrm>
            <a:off x="10657148" y="6189447"/>
            <a:ext cx="1392820" cy="668553"/>
          </a:xfrm>
          <a:prstGeom prst="rect">
            <a:avLst/>
          </a:prstGeom>
        </p:spPr>
      </p:pic>
      <p:pic>
        <p:nvPicPr>
          <p:cNvPr id="6" name="Content Placeholder 5" descr="A diagram of a network connection&#10;&#10;Description automatically generated">
            <a:extLst>
              <a:ext uri="{FF2B5EF4-FFF2-40B4-BE49-F238E27FC236}">
                <a16:creationId xmlns:a16="http://schemas.microsoft.com/office/drawing/2014/main" id="{31E68920-FB0C-332C-83E2-17FAC217C1A7}"/>
              </a:ext>
            </a:extLst>
          </p:cNvPr>
          <p:cNvPicPr>
            <a:picLocks noGrp="1" noChangeAspect="1"/>
          </p:cNvPicPr>
          <p:nvPr>
            <p:ph idx="1"/>
          </p:nvPr>
        </p:nvPicPr>
        <p:blipFill>
          <a:blip r:embed="rId3"/>
          <a:stretch>
            <a:fillRect/>
          </a:stretch>
        </p:blipFill>
        <p:spPr>
          <a:xfrm>
            <a:off x="715861" y="1083935"/>
            <a:ext cx="11189075" cy="4888602"/>
          </a:xfrm>
        </p:spPr>
      </p:pic>
    </p:spTree>
    <p:extLst>
      <p:ext uri="{BB962C8B-B14F-4D97-AF65-F5344CB8AC3E}">
        <p14:creationId xmlns:p14="http://schemas.microsoft.com/office/powerpoint/2010/main" val="273274294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217668"/>
            <a:ext cx="10515600" cy="866267"/>
          </a:xfrm>
          <a:prstGeom prst="rect">
            <a:avLst/>
          </a:prstGeom>
        </p:spPr>
        <p:txBody>
          <a:bodyPr>
            <a:normAutofit/>
          </a:bodyPr>
          <a:lstStyle/>
          <a:p>
            <a:r>
              <a:rPr lang="en-US" b="1" dirty="0">
                <a:solidFill>
                  <a:srgbClr val="C00000"/>
                </a:solidFill>
              </a:rPr>
              <a:t>MITRE EMB3D (Embedded Devices)</a:t>
            </a:r>
          </a:p>
        </p:txBody>
      </p:sp>
      <p:pic>
        <p:nvPicPr>
          <p:cNvPr id="2" name="Picture 1">
            <a:extLst>
              <a:ext uri="{FF2B5EF4-FFF2-40B4-BE49-F238E27FC236}">
                <a16:creationId xmlns:a16="http://schemas.microsoft.com/office/drawing/2014/main" id="{B42B84B9-3914-33EA-8C41-2DDC51CA2702}"/>
              </a:ext>
            </a:extLst>
          </p:cNvPr>
          <p:cNvPicPr>
            <a:picLocks noChangeAspect="1"/>
          </p:cNvPicPr>
          <p:nvPr/>
        </p:nvPicPr>
        <p:blipFill>
          <a:blip r:embed="rId2"/>
          <a:stretch>
            <a:fillRect/>
          </a:stretch>
        </p:blipFill>
        <p:spPr>
          <a:xfrm>
            <a:off x="10657148" y="6189447"/>
            <a:ext cx="1392820" cy="668553"/>
          </a:xfrm>
          <a:prstGeom prst="rect">
            <a:avLst/>
          </a:prstGeom>
        </p:spPr>
      </p:pic>
      <p:pic>
        <p:nvPicPr>
          <p:cNvPr id="7" name="Content Placeholder 6" descr="A diagram of software components&#10;&#10;Description automatically generated">
            <a:extLst>
              <a:ext uri="{FF2B5EF4-FFF2-40B4-BE49-F238E27FC236}">
                <a16:creationId xmlns:a16="http://schemas.microsoft.com/office/drawing/2014/main" id="{D3DA3BF0-69A4-3861-6D77-3336ABD6A6EF}"/>
              </a:ext>
            </a:extLst>
          </p:cNvPr>
          <p:cNvPicPr>
            <a:picLocks noGrp="1" noChangeAspect="1"/>
          </p:cNvPicPr>
          <p:nvPr>
            <p:ph idx="1"/>
          </p:nvPr>
        </p:nvPicPr>
        <p:blipFill>
          <a:blip r:embed="rId3"/>
          <a:stretch>
            <a:fillRect/>
          </a:stretch>
        </p:blipFill>
        <p:spPr>
          <a:xfrm>
            <a:off x="0" y="1096419"/>
            <a:ext cx="10786919" cy="5093028"/>
          </a:xfrm>
        </p:spPr>
      </p:pic>
    </p:spTree>
    <p:extLst>
      <p:ext uri="{BB962C8B-B14F-4D97-AF65-F5344CB8AC3E}">
        <p14:creationId xmlns:p14="http://schemas.microsoft.com/office/powerpoint/2010/main" val="333072986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0B27210-D0CA-4654-B3E3-9ABB4F178E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3086453-A0E8-9B4B-AB0B-471B6D35EC9D}"/>
              </a:ext>
            </a:extLst>
          </p:cNvPr>
          <p:cNvSpPr>
            <a:spLocks noGrp="1"/>
          </p:cNvSpPr>
          <p:nvPr>
            <p:ph type="ctrTitle"/>
          </p:nvPr>
        </p:nvSpPr>
        <p:spPr>
          <a:xfrm>
            <a:off x="5491841" y="486176"/>
            <a:ext cx="6372410" cy="5885648"/>
          </a:xfrm>
        </p:spPr>
        <p:txBody>
          <a:bodyPr anchor="b">
            <a:noAutofit/>
          </a:bodyPr>
          <a:lstStyle/>
          <a:p>
            <a:pPr algn="l"/>
            <a:r>
              <a:rPr lang="en-US" dirty="0">
                <a:solidFill>
                  <a:schemeClr val="bg1"/>
                </a:solidFill>
                <a:latin typeface="Arial" panose="020B0604020202020204" pitchFamily="34" charset="0"/>
                <a:cs typeface="Arial" panose="020B0604020202020204" pitchFamily="34" charset="0"/>
              </a:rPr>
              <a:t>Basic Terms</a:t>
            </a:r>
          </a:p>
        </p:txBody>
      </p:sp>
      <p:sp>
        <p:nvSpPr>
          <p:cNvPr id="11" name="Freeform: Shape 10">
            <a:extLst>
              <a:ext uri="{FF2B5EF4-FFF2-40B4-BE49-F238E27FC236}">
                <a16:creationId xmlns:a16="http://schemas.microsoft.com/office/drawing/2014/main" id="{1DB7C82F-AB7E-4F0C-B829-FA1B9C415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70B66945-4967-4040-926D-DCA44313CD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24154" cy="685800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0D5CB3C9-BC15-5242-821C-370C49E00F7C}"/>
              </a:ext>
            </a:extLst>
          </p:cNvPr>
          <p:cNvPicPr>
            <a:picLocks noChangeAspect="1"/>
          </p:cNvPicPr>
          <p:nvPr/>
        </p:nvPicPr>
        <p:blipFill>
          <a:blip r:embed="rId2"/>
          <a:stretch>
            <a:fillRect/>
          </a:stretch>
        </p:blipFill>
        <p:spPr>
          <a:xfrm>
            <a:off x="314944" y="486176"/>
            <a:ext cx="4739912" cy="2275156"/>
          </a:xfrm>
          <a:prstGeom prst="rect">
            <a:avLst/>
          </a:prstGeom>
        </p:spPr>
      </p:pic>
      <p:sp>
        <p:nvSpPr>
          <p:cNvPr id="12" name="TextBox 11">
            <a:extLst>
              <a:ext uri="{FF2B5EF4-FFF2-40B4-BE49-F238E27FC236}">
                <a16:creationId xmlns:a16="http://schemas.microsoft.com/office/drawing/2014/main" id="{4BB1CB7C-C65F-6F47-89AE-D774AD561B59}"/>
              </a:ext>
            </a:extLst>
          </p:cNvPr>
          <p:cNvSpPr txBox="1"/>
          <p:nvPr/>
        </p:nvSpPr>
        <p:spPr>
          <a:xfrm>
            <a:off x="342628" y="3062842"/>
            <a:ext cx="266944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“From bits to information”</a:t>
            </a:r>
          </a:p>
        </p:txBody>
      </p:sp>
      <p:cxnSp>
        <p:nvCxnSpPr>
          <p:cNvPr id="10" name="Straight Connector 9">
            <a:extLst>
              <a:ext uri="{FF2B5EF4-FFF2-40B4-BE49-F238E27FC236}">
                <a16:creationId xmlns:a16="http://schemas.microsoft.com/office/drawing/2014/main" id="{6674F62D-F21E-544F-86E0-CD0D919307C4}"/>
              </a:ext>
            </a:extLst>
          </p:cNvPr>
          <p:cNvCxnSpPr/>
          <p:nvPr/>
        </p:nvCxnSpPr>
        <p:spPr>
          <a:xfrm>
            <a:off x="314944" y="2946948"/>
            <a:ext cx="4930767" cy="0"/>
          </a:xfrm>
          <a:prstGeom prst="line">
            <a:avLst/>
          </a:prstGeom>
          <a:ln w="57150">
            <a:solidFill>
              <a:srgbClr val="C00000"/>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72552301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0"/>
            <a:ext cx="10515600" cy="866267"/>
          </a:xfrm>
          <a:prstGeom prst="rect">
            <a:avLst/>
          </a:prstGeom>
        </p:spPr>
        <p:txBody>
          <a:bodyPr/>
          <a:lstStyle/>
          <a:p>
            <a:r>
              <a:rPr lang="en-US" b="1" dirty="0">
                <a:solidFill>
                  <a:srgbClr val="C00000"/>
                </a:solidFill>
              </a:rPr>
              <a:t>Policies</a:t>
            </a:r>
            <a:endParaRPr b="1" dirty="0">
              <a:solidFill>
                <a:srgbClr val="C00000"/>
              </a:solidFill>
            </a:endParaRPr>
          </a:p>
        </p:txBody>
      </p:sp>
      <p:sp>
        <p:nvSpPr>
          <p:cNvPr id="12" name="Text Placeholder 1">
            <a:extLst>
              <a:ext uri="{FF2B5EF4-FFF2-40B4-BE49-F238E27FC236}">
                <a16:creationId xmlns:a16="http://schemas.microsoft.com/office/drawing/2014/main" id="{8CFE9704-8CBD-F04F-AE6F-76D1CF717419}"/>
              </a:ext>
            </a:extLst>
          </p:cNvPr>
          <p:cNvSpPr txBox="1">
            <a:spLocks/>
          </p:cNvSpPr>
          <p:nvPr/>
        </p:nvSpPr>
        <p:spPr>
          <a:xfrm>
            <a:off x="290950" y="1040660"/>
            <a:ext cx="4800600" cy="5165775"/>
          </a:xfrm>
          <a:prstGeom prst="rect">
            <a:avLst/>
          </a:prstGeom>
        </p:spPr>
        <p:txBody>
          <a:bodyPr vert="horz" lIns="91440" tIns="45720" rIns="91440" bIns="45720" rtlCol="0">
            <a:normAutofit fontScale="4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alt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altLang="en-US" sz="2800" b="1" i="0" u="none" strike="noStrike" kern="1200" cap="none" spc="0" normalizeH="0" baseline="0" noProof="0" dirty="0">
                <a:ln>
                  <a:noFill/>
                </a:ln>
                <a:solidFill>
                  <a:prstClr val="black"/>
                </a:solidFill>
                <a:effectLst/>
                <a:uLnTx/>
                <a:uFillTx/>
                <a:latin typeface="Calibri" panose="020F0502020204030204"/>
                <a:ea typeface="+mn-ea"/>
                <a:cs typeface="+mn-cs"/>
              </a:rPr>
              <a:t>Deter</a:t>
            </a: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mn-ea"/>
                <a:cs typeface="+mn-cs"/>
              </a:rPr>
              <a:t>. This is where the system is designed and implemented in order to initially deter intruders from attacking the system in the first place.</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altLang="en-US" sz="2800" b="1" i="0" u="none" strike="noStrike" kern="1200" cap="none" spc="0" normalizeH="0" baseline="0" noProof="0" dirty="0">
                <a:ln>
                  <a:noFill/>
                </a:ln>
                <a:solidFill>
                  <a:prstClr val="black"/>
                </a:solidFill>
                <a:effectLst/>
                <a:uLnTx/>
                <a:uFillTx/>
                <a:latin typeface="Calibri" panose="020F0502020204030204"/>
                <a:ea typeface="+mn-ea"/>
                <a:cs typeface="+mn-cs"/>
              </a:rPr>
              <a:t>Log</a:t>
            </a: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mn-ea"/>
                <a:cs typeface="+mn-cs"/>
              </a:rPr>
              <a:t>. This is a key element in modern systems which requires some form of logging system. It is important that the data that is logged does not breach any civil liberties, and is in a form which can be used to enhance the future security of the system.</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altLang="en-US" sz="2800" b="1" i="0" u="none" strike="noStrike" kern="1200" cap="none" spc="0" normalizeH="0" baseline="0" noProof="0" dirty="0">
                <a:ln>
                  <a:noFill/>
                </a:ln>
                <a:solidFill>
                  <a:prstClr val="black"/>
                </a:solidFill>
                <a:effectLst/>
                <a:uLnTx/>
                <a:uFillTx/>
                <a:latin typeface="Calibri" panose="020F0502020204030204"/>
                <a:ea typeface="+mn-ea"/>
                <a:cs typeface="+mn-cs"/>
              </a:rPr>
              <a:t>Detect</a:t>
            </a: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mn-ea"/>
                <a:cs typeface="+mn-cs"/>
              </a:rPr>
              <a:t>. This is where detection agents are placed within the network to detect intrusions, and has methods of tracing the events that occurred in an intrusion, so that it can be used either in a forensic computing investigation, and/or to overcome a future intrusion. </a:t>
            </a:r>
            <a:r>
              <a:rPr kumimoji="0" lang="en-US" altLang="en-US" sz="2800" b="0" i="0" u="none" strike="noStrike" kern="1200" cap="none" spc="0" normalizeH="0" baseline="0" noProof="0" dirty="0" err="1">
                <a:ln>
                  <a:noFill/>
                </a:ln>
                <a:solidFill>
                  <a:prstClr val="black"/>
                </a:solidFill>
                <a:effectLst/>
                <a:uLnTx/>
                <a:uFillTx/>
                <a:latin typeface="Calibri" panose="020F0502020204030204"/>
                <a:ea typeface="+mn-ea"/>
                <a:cs typeface="+mn-cs"/>
              </a:rPr>
              <a:t>Organisations</a:t>
            </a: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mn-ea"/>
                <a:cs typeface="+mn-cs"/>
              </a:rPr>
              <a:t> often have many reasons for detecting network traffic.</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altLang="en-US" sz="2800" b="1" i="0" u="none" strike="noStrike" kern="1200" cap="none" spc="0" normalizeH="0" baseline="0" noProof="0" dirty="0">
                <a:ln>
                  <a:noFill/>
                </a:ln>
                <a:solidFill>
                  <a:prstClr val="black"/>
                </a:solidFill>
                <a:effectLst/>
                <a:uLnTx/>
                <a:uFillTx/>
                <a:latin typeface="Calibri" panose="020F0502020204030204"/>
                <a:ea typeface="+mn-ea"/>
                <a:cs typeface="+mn-cs"/>
              </a:rPr>
              <a:t>Protect</a:t>
            </a: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mn-ea"/>
                <a:cs typeface="+mn-cs"/>
              </a:rPr>
              <a:t>. This is where policies are created which protect systems, users and data against attack, and in reducing this potential damage. A key element of this is to protect them against accidental damage, as accidental damage is often more prevalent than non-accidental damage.</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altLang="en-US" sz="2800" b="1" i="0" u="none" strike="noStrike" kern="1200" cap="none" spc="0" normalizeH="0" baseline="0" noProof="0" dirty="0">
                <a:ln>
                  <a:noFill/>
                </a:ln>
                <a:solidFill>
                  <a:prstClr val="black"/>
                </a:solidFill>
                <a:effectLst/>
                <a:uLnTx/>
                <a:uFillTx/>
                <a:latin typeface="Calibri" panose="020F0502020204030204"/>
                <a:ea typeface="+mn-ea"/>
                <a:cs typeface="+mn-cs"/>
              </a:rPr>
              <a:t>React</a:t>
            </a: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mn-ea"/>
                <a:cs typeface="+mn-cs"/>
              </a:rPr>
              <a:t>. This is where a policy is defined which reacts to intrusions, and defines ways to overcome them in the future. Often </a:t>
            </a:r>
            <a:r>
              <a:rPr kumimoji="0" lang="en-US" altLang="en-US" sz="2800" b="0" i="0" u="none" strike="noStrike" kern="1200" cap="none" spc="0" normalizeH="0" baseline="0" noProof="0" dirty="0" err="1">
                <a:ln>
                  <a:noFill/>
                </a:ln>
                <a:solidFill>
                  <a:prstClr val="black"/>
                </a:solidFill>
                <a:effectLst/>
                <a:uLnTx/>
                <a:uFillTx/>
                <a:latin typeface="Calibri" panose="020F0502020204030204"/>
                <a:ea typeface="+mn-ea"/>
                <a:cs typeface="+mn-cs"/>
              </a:rPr>
              <a:t>organisations</a:t>
            </a: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mn-ea"/>
                <a:cs typeface="+mn-cs"/>
              </a:rPr>
              <a:t> do not have formal policies for this type of activity, and often rely on ad-hoc arrangements, where the method of reacting to a security breach is created after the event. </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altLang="en-US" sz="2800" b="1" i="0" u="none" strike="noStrike" kern="1200" cap="none" spc="0" normalizeH="0" baseline="0" noProof="0" dirty="0">
                <a:ln>
                  <a:noFill/>
                </a:ln>
                <a:solidFill>
                  <a:prstClr val="black"/>
                </a:solidFill>
                <a:effectLst/>
                <a:uLnTx/>
                <a:uFillTx/>
                <a:latin typeface="Calibri" panose="020F0502020204030204"/>
                <a:ea typeface="+mn-ea"/>
                <a:cs typeface="+mn-cs"/>
              </a:rPr>
              <a:t>Recover</a:t>
            </a: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mn-ea"/>
                <a:cs typeface="+mn-cs"/>
              </a:rPr>
              <a:t>. This is where policies are defined to overcome any system damage, whether it is actual physical damage, the abuse of users; or the damage to data. </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altLang="en-US" sz="2800" b="1" i="0" u="none" strike="noStrike" kern="1200" cap="none" spc="0" normalizeH="0" baseline="0" noProof="0" dirty="0">
                <a:ln>
                  <a:noFill/>
                </a:ln>
                <a:solidFill>
                  <a:prstClr val="black"/>
                </a:solidFill>
                <a:effectLst/>
                <a:uLnTx/>
                <a:uFillTx/>
                <a:latin typeface="Calibri" panose="020F0502020204030204"/>
                <a:ea typeface="+mn-ea"/>
                <a:cs typeface="+mn-cs"/>
              </a:rPr>
              <a:t>Audit/verify</a:t>
            </a: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mn-ea"/>
                <a:cs typeface="+mn-cs"/>
              </a:rPr>
              <a:t>. It is important that the security policy allows for auditing and for the verification that it achieves its requirements.</a:t>
            </a:r>
          </a:p>
        </p:txBody>
      </p:sp>
      <p:pic>
        <p:nvPicPr>
          <p:cNvPr id="5" name="Picture 4" descr="A screenshot of a cell phone&#10;&#10;Description automatically generated">
            <a:extLst>
              <a:ext uri="{FF2B5EF4-FFF2-40B4-BE49-F238E27FC236}">
                <a16:creationId xmlns:a16="http://schemas.microsoft.com/office/drawing/2014/main" id="{FFFB8BAE-956B-8D40-AF09-0FFF721AC4DD}"/>
              </a:ext>
            </a:extLst>
          </p:cNvPr>
          <p:cNvPicPr>
            <a:picLocks noChangeAspect="1"/>
          </p:cNvPicPr>
          <p:nvPr/>
        </p:nvPicPr>
        <p:blipFill>
          <a:blip r:embed="rId2"/>
          <a:stretch>
            <a:fillRect/>
          </a:stretch>
        </p:blipFill>
        <p:spPr>
          <a:xfrm>
            <a:off x="5974841" y="877107"/>
            <a:ext cx="6156516" cy="4370741"/>
          </a:xfrm>
          <a:prstGeom prst="rect">
            <a:avLst/>
          </a:prstGeom>
        </p:spPr>
      </p:pic>
      <p:pic>
        <p:nvPicPr>
          <p:cNvPr id="6" name="Picture 5" descr="A screenshot of a cell phone&#10;&#10;Description automatically generated">
            <a:extLst>
              <a:ext uri="{FF2B5EF4-FFF2-40B4-BE49-F238E27FC236}">
                <a16:creationId xmlns:a16="http://schemas.microsoft.com/office/drawing/2014/main" id="{C993CCFF-AFEB-234E-ABEF-E41DB5D4D03D}"/>
              </a:ext>
            </a:extLst>
          </p:cNvPr>
          <p:cNvPicPr>
            <a:picLocks noChangeAspect="1"/>
          </p:cNvPicPr>
          <p:nvPr/>
        </p:nvPicPr>
        <p:blipFill>
          <a:blip r:embed="rId3"/>
          <a:stretch>
            <a:fillRect/>
          </a:stretch>
        </p:blipFill>
        <p:spPr>
          <a:xfrm>
            <a:off x="3709402" y="193894"/>
            <a:ext cx="8340566" cy="5420242"/>
          </a:xfrm>
          <a:prstGeom prst="rect">
            <a:avLst/>
          </a:prstGeom>
        </p:spPr>
      </p:pic>
      <p:pic>
        <p:nvPicPr>
          <p:cNvPr id="7" name="Picture 6" descr="A close up of text on a white background&#10;&#10;Description automatically generated">
            <a:extLst>
              <a:ext uri="{FF2B5EF4-FFF2-40B4-BE49-F238E27FC236}">
                <a16:creationId xmlns:a16="http://schemas.microsoft.com/office/drawing/2014/main" id="{DE59887D-1834-DB47-ABBE-BB828B6C9F10}"/>
              </a:ext>
            </a:extLst>
          </p:cNvPr>
          <p:cNvPicPr>
            <a:picLocks noChangeAspect="1"/>
          </p:cNvPicPr>
          <p:nvPr/>
        </p:nvPicPr>
        <p:blipFill>
          <a:blip r:embed="rId4"/>
          <a:stretch>
            <a:fillRect/>
          </a:stretch>
        </p:blipFill>
        <p:spPr>
          <a:xfrm>
            <a:off x="906199" y="1100789"/>
            <a:ext cx="11143769" cy="5001462"/>
          </a:xfrm>
          <a:prstGeom prst="rect">
            <a:avLst/>
          </a:prstGeom>
        </p:spPr>
      </p:pic>
      <p:pic>
        <p:nvPicPr>
          <p:cNvPr id="2" name="Picture 1">
            <a:extLst>
              <a:ext uri="{FF2B5EF4-FFF2-40B4-BE49-F238E27FC236}">
                <a16:creationId xmlns:a16="http://schemas.microsoft.com/office/drawing/2014/main" id="{50CEC7B9-E901-AF31-EA92-2C726DCECDF3}"/>
              </a:ext>
            </a:extLst>
          </p:cNvPr>
          <p:cNvPicPr>
            <a:picLocks noChangeAspect="1"/>
          </p:cNvPicPr>
          <p:nvPr/>
        </p:nvPicPr>
        <p:blipFill>
          <a:blip r:embed="rId5"/>
          <a:stretch>
            <a:fillRect/>
          </a:stretch>
        </p:blipFill>
        <p:spPr>
          <a:xfrm>
            <a:off x="10657148" y="6189447"/>
            <a:ext cx="1392820" cy="668553"/>
          </a:xfrm>
          <a:prstGeom prst="rect">
            <a:avLst/>
          </a:prstGeom>
        </p:spPr>
      </p:pic>
    </p:spTree>
    <p:extLst>
      <p:ext uri="{BB962C8B-B14F-4D97-AF65-F5344CB8AC3E}">
        <p14:creationId xmlns:p14="http://schemas.microsoft.com/office/powerpoint/2010/main" val="1281809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0"/>
            <a:ext cx="10515600" cy="866267"/>
          </a:xfrm>
          <a:prstGeom prst="rect">
            <a:avLst/>
          </a:prstGeom>
        </p:spPr>
        <p:txBody>
          <a:bodyPr/>
          <a:lstStyle/>
          <a:p>
            <a:r>
              <a:rPr lang="en-US" b="1" dirty="0" err="1">
                <a:solidFill>
                  <a:srgbClr val="C00000"/>
                </a:solidFill>
              </a:rPr>
              <a:t>Defence</a:t>
            </a:r>
            <a:r>
              <a:rPr lang="en-US" b="1" dirty="0">
                <a:solidFill>
                  <a:srgbClr val="C00000"/>
                </a:solidFill>
              </a:rPr>
              <a:t> in depth</a:t>
            </a:r>
            <a:endParaRPr b="1" dirty="0">
              <a:solidFill>
                <a:srgbClr val="C00000"/>
              </a:solidFill>
            </a:endParaRPr>
          </a:p>
        </p:txBody>
      </p:sp>
      <p:pic>
        <p:nvPicPr>
          <p:cNvPr id="13" name="Picture 12" descr="A picture containing different, photo, many, various&#10;&#10;Description automatically generated">
            <a:extLst>
              <a:ext uri="{FF2B5EF4-FFF2-40B4-BE49-F238E27FC236}">
                <a16:creationId xmlns:a16="http://schemas.microsoft.com/office/drawing/2014/main" id="{87297421-795E-954A-9484-FEFEF2813BC2}"/>
              </a:ext>
            </a:extLst>
          </p:cNvPr>
          <p:cNvPicPr>
            <a:picLocks noChangeAspect="1"/>
          </p:cNvPicPr>
          <p:nvPr/>
        </p:nvPicPr>
        <p:blipFill>
          <a:blip r:embed="rId2"/>
          <a:stretch>
            <a:fillRect/>
          </a:stretch>
        </p:blipFill>
        <p:spPr>
          <a:xfrm>
            <a:off x="1354079" y="1018986"/>
            <a:ext cx="7807442" cy="5523696"/>
          </a:xfrm>
          <a:prstGeom prst="rect">
            <a:avLst/>
          </a:prstGeom>
        </p:spPr>
      </p:pic>
      <p:pic>
        <p:nvPicPr>
          <p:cNvPr id="5" name="Picture 4" descr="A picture containing different&#10;&#10;Description automatically generated">
            <a:extLst>
              <a:ext uri="{FF2B5EF4-FFF2-40B4-BE49-F238E27FC236}">
                <a16:creationId xmlns:a16="http://schemas.microsoft.com/office/drawing/2014/main" id="{9E7A3A18-D0BB-9A4D-A05B-5664565690AE}"/>
              </a:ext>
            </a:extLst>
          </p:cNvPr>
          <p:cNvPicPr>
            <a:picLocks noChangeAspect="1"/>
          </p:cNvPicPr>
          <p:nvPr/>
        </p:nvPicPr>
        <p:blipFill>
          <a:blip r:embed="rId3"/>
          <a:stretch>
            <a:fillRect/>
          </a:stretch>
        </p:blipFill>
        <p:spPr>
          <a:xfrm>
            <a:off x="925816" y="611624"/>
            <a:ext cx="8383226" cy="5931058"/>
          </a:xfrm>
          <a:prstGeom prst="rect">
            <a:avLst/>
          </a:prstGeom>
        </p:spPr>
      </p:pic>
      <p:pic>
        <p:nvPicPr>
          <p:cNvPr id="3" name="Picture 2">
            <a:extLst>
              <a:ext uri="{FF2B5EF4-FFF2-40B4-BE49-F238E27FC236}">
                <a16:creationId xmlns:a16="http://schemas.microsoft.com/office/drawing/2014/main" id="{988E0763-CF98-8F5B-4C88-5186CE37C50A}"/>
              </a:ext>
            </a:extLst>
          </p:cNvPr>
          <p:cNvPicPr>
            <a:picLocks noChangeAspect="1"/>
          </p:cNvPicPr>
          <p:nvPr/>
        </p:nvPicPr>
        <p:blipFill>
          <a:blip r:embed="rId4"/>
          <a:stretch>
            <a:fillRect/>
          </a:stretch>
        </p:blipFill>
        <p:spPr>
          <a:xfrm>
            <a:off x="10657148" y="6189447"/>
            <a:ext cx="1392820" cy="668553"/>
          </a:xfrm>
          <a:prstGeom prst="rect">
            <a:avLst/>
          </a:prstGeom>
        </p:spPr>
      </p:pic>
    </p:spTree>
    <p:extLst>
      <p:ext uri="{BB962C8B-B14F-4D97-AF65-F5344CB8AC3E}">
        <p14:creationId xmlns:p14="http://schemas.microsoft.com/office/powerpoint/2010/main" val="2671491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0"/>
            <a:ext cx="10515600" cy="866267"/>
          </a:xfrm>
          <a:prstGeom prst="rect">
            <a:avLst/>
          </a:prstGeom>
        </p:spPr>
        <p:txBody>
          <a:bodyPr/>
          <a:lstStyle/>
          <a:p>
            <a:r>
              <a:rPr lang="en-US" b="1" dirty="0">
                <a:solidFill>
                  <a:srgbClr val="C00000"/>
                </a:solidFill>
              </a:rPr>
              <a:t>Intrusion Detection Systems (IDS)</a:t>
            </a:r>
            <a:endParaRPr b="1" dirty="0">
              <a:solidFill>
                <a:srgbClr val="C00000"/>
              </a:solidFill>
            </a:endParaRPr>
          </a:p>
        </p:txBody>
      </p:sp>
      <p:pic>
        <p:nvPicPr>
          <p:cNvPr id="17" name="Picture 16" descr="A screenshot of a video game&#10;&#10;Description automatically generated">
            <a:extLst>
              <a:ext uri="{FF2B5EF4-FFF2-40B4-BE49-F238E27FC236}">
                <a16:creationId xmlns:a16="http://schemas.microsoft.com/office/drawing/2014/main" id="{072E71C1-A0CB-164A-9B1A-19F5AE0046EC}"/>
              </a:ext>
            </a:extLst>
          </p:cNvPr>
          <p:cNvPicPr>
            <a:picLocks noChangeAspect="1"/>
          </p:cNvPicPr>
          <p:nvPr/>
        </p:nvPicPr>
        <p:blipFill>
          <a:blip r:embed="rId2"/>
          <a:stretch>
            <a:fillRect/>
          </a:stretch>
        </p:blipFill>
        <p:spPr>
          <a:xfrm>
            <a:off x="1169042" y="866267"/>
            <a:ext cx="7893935" cy="5584888"/>
          </a:xfrm>
          <a:prstGeom prst="rect">
            <a:avLst/>
          </a:prstGeom>
        </p:spPr>
      </p:pic>
      <p:pic>
        <p:nvPicPr>
          <p:cNvPr id="2" name="Picture 1">
            <a:extLst>
              <a:ext uri="{FF2B5EF4-FFF2-40B4-BE49-F238E27FC236}">
                <a16:creationId xmlns:a16="http://schemas.microsoft.com/office/drawing/2014/main" id="{E494A97B-C37A-1E92-CBE4-7BA79CD05A35}"/>
              </a:ext>
            </a:extLst>
          </p:cNvPr>
          <p:cNvPicPr>
            <a:picLocks noChangeAspect="1"/>
          </p:cNvPicPr>
          <p:nvPr/>
        </p:nvPicPr>
        <p:blipFill>
          <a:blip r:embed="rId3"/>
          <a:stretch>
            <a:fillRect/>
          </a:stretch>
        </p:blipFill>
        <p:spPr>
          <a:xfrm>
            <a:off x="10657148" y="6189447"/>
            <a:ext cx="1392820" cy="668553"/>
          </a:xfrm>
          <a:prstGeom prst="rect">
            <a:avLst/>
          </a:prstGeom>
        </p:spPr>
      </p:pic>
    </p:spTree>
    <p:extLst>
      <p:ext uri="{BB962C8B-B14F-4D97-AF65-F5344CB8AC3E}">
        <p14:creationId xmlns:p14="http://schemas.microsoft.com/office/powerpoint/2010/main" val="366322003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0"/>
            <a:ext cx="10515600" cy="866267"/>
          </a:xfrm>
          <a:prstGeom prst="rect">
            <a:avLst/>
          </a:prstGeom>
        </p:spPr>
        <p:txBody>
          <a:bodyPr/>
          <a:lstStyle/>
          <a:p>
            <a:r>
              <a:rPr lang="en-US" b="1" dirty="0">
                <a:solidFill>
                  <a:srgbClr val="C00000"/>
                </a:solidFill>
              </a:rPr>
              <a:t>Threats</a:t>
            </a:r>
            <a:endParaRPr b="1" dirty="0">
              <a:solidFill>
                <a:srgbClr val="C00000"/>
              </a:solidFill>
            </a:endParaRPr>
          </a:p>
        </p:txBody>
      </p:sp>
      <p:pic>
        <p:nvPicPr>
          <p:cNvPr id="2" name="Picture 1">
            <a:extLst>
              <a:ext uri="{FF2B5EF4-FFF2-40B4-BE49-F238E27FC236}">
                <a16:creationId xmlns:a16="http://schemas.microsoft.com/office/drawing/2014/main" id="{98487FD9-E1F1-6E88-ADB2-E26FD25FBC11}"/>
              </a:ext>
            </a:extLst>
          </p:cNvPr>
          <p:cNvPicPr>
            <a:picLocks noChangeAspect="1"/>
          </p:cNvPicPr>
          <p:nvPr/>
        </p:nvPicPr>
        <p:blipFill>
          <a:blip r:embed="rId2"/>
          <a:stretch>
            <a:fillRect/>
          </a:stretch>
        </p:blipFill>
        <p:spPr>
          <a:xfrm>
            <a:off x="10657148" y="6189447"/>
            <a:ext cx="1392820" cy="668553"/>
          </a:xfrm>
          <a:prstGeom prst="rect">
            <a:avLst/>
          </a:prstGeom>
        </p:spPr>
      </p:pic>
      <p:pic>
        <p:nvPicPr>
          <p:cNvPr id="8" name="Picture 7" descr="A diagram of a corporate network&#10;&#10;Description automatically generated">
            <a:extLst>
              <a:ext uri="{FF2B5EF4-FFF2-40B4-BE49-F238E27FC236}">
                <a16:creationId xmlns:a16="http://schemas.microsoft.com/office/drawing/2014/main" id="{BFE54705-DEB3-A1BF-8288-431C6E735950}"/>
              </a:ext>
            </a:extLst>
          </p:cNvPr>
          <p:cNvPicPr>
            <a:picLocks noChangeAspect="1"/>
          </p:cNvPicPr>
          <p:nvPr/>
        </p:nvPicPr>
        <p:blipFill>
          <a:blip r:embed="rId3"/>
          <a:stretch>
            <a:fillRect/>
          </a:stretch>
        </p:blipFill>
        <p:spPr>
          <a:xfrm>
            <a:off x="1421354" y="866266"/>
            <a:ext cx="7792093" cy="6006693"/>
          </a:xfrm>
          <a:prstGeom prst="rect">
            <a:avLst/>
          </a:prstGeom>
        </p:spPr>
      </p:pic>
    </p:spTree>
    <p:extLst>
      <p:ext uri="{BB962C8B-B14F-4D97-AF65-F5344CB8AC3E}">
        <p14:creationId xmlns:p14="http://schemas.microsoft.com/office/powerpoint/2010/main" val="37474441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geometric shape digital wallpaper">
            <a:extLst>
              <a:ext uri="{FF2B5EF4-FFF2-40B4-BE49-F238E27FC236}">
                <a16:creationId xmlns:a16="http://schemas.microsoft.com/office/drawing/2014/main" id="{F3581C3B-F0FB-E84B-814E-7088685FDA5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5043" r="5916"/>
          <a:stretch/>
        </p:blipFill>
        <p:spPr bwMode="auto">
          <a:xfrm>
            <a:off x="5878849" y="10"/>
            <a:ext cx="6313150" cy="6857987"/>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3460BB54-3EF7-6C45-8699-FE2E2FA9D99B}"/>
              </a:ext>
            </a:extLst>
          </p:cNvPr>
          <p:cNvPicPr>
            <a:picLocks noChangeAspect="1"/>
          </p:cNvPicPr>
          <p:nvPr/>
        </p:nvPicPr>
        <p:blipFill>
          <a:blip r:embed="rId3"/>
          <a:stretch>
            <a:fillRect/>
          </a:stretch>
        </p:blipFill>
        <p:spPr>
          <a:xfrm>
            <a:off x="10043278" y="5684108"/>
            <a:ext cx="2148722" cy="1031386"/>
          </a:xfrm>
          <a:prstGeom prst="rect">
            <a:avLst/>
          </a:prstGeom>
        </p:spPr>
      </p:pic>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97974"/>
            <a:ext cx="10515600" cy="866267"/>
          </a:xfrm>
          <a:prstGeom prst="rect">
            <a:avLst/>
          </a:prstGeom>
        </p:spPr>
        <p:txBody>
          <a:bodyPr>
            <a:normAutofit/>
          </a:bodyPr>
          <a:lstStyle/>
          <a:p>
            <a:r>
              <a:rPr lang="en-US" b="1" dirty="0">
                <a:solidFill>
                  <a:srgbClr val="C00000"/>
                </a:solidFill>
              </a:rPr>
              <a:t>Snort Rule</a:t>
            </a:r>
            <a:endParaRPr b="1" dirty="0">
              <a:solidFill>
                <a:srgbClr val="C00000"/>
              </a:solidFill>
            </a:endParaRPr>
          </a:p>
        </p:txBody>
      </p:sp>
      <p:sp>
        <p:nvSpPr>
          <p:cNvPr id="3" name="Content Placeholder 2">
            <a:extLst>
              <a:ext uri="{FF2B5EF4-FFF2-40B4-BE49-F238E27FC236}">
                <a16:creationId xmlns:a16="http://schemas.microsoft.com/office/drawing/2014/main" id="{79B239CD-9699-1A48-9903-D9B56E77CCDA}"/>
              </a:ext>
            </a:extLst>
          </p:cNvPr>
          <p:cNvSpPr>
            <a:spLocks noGrp="1"/>
          </p:cNvSpPr>
          <p:nvPr>
            <p:ph idx="1"/>
          </p:nvPr>
        </p:nvSpPr>
        <p:spPr/>
        <p:txBody>
          <a:bodyPr/>
          <a:lstStyle/>
          <a:p>
            <a:endParaRPr lang="en-US"/>
          </a:p>
        </p:txBody>
      </p:sp>
      <p:graphicFrame>
        <p:nvGraphicFramePr>
          <p:cNvPr id="8" name="Object 4">
            <a:extLst>
              <a:ext uri="{FF2B5EF4-FFF2-40B4-BE49-F238E27FC236}">
                <a16:creationId xmlns:a16="http://schemas.microsoft.com/office/drawing/2014/main" id="{D8CB80FD-F5E0-C242-8F3F-81402844F8A8}"/>
              </a:ext>
            </a:extLst>
          </p:cNvPr>
          <p:cNvGraphicFramePr>
            <a:graphicFrameLocks noChangeAspect="1"/>
          </p:cNvGraphicFramePr>
          <p:nvPr/>
        </p:nvGraphicFramePr>
        <p:xfrm>
          <a:off x="3048000" y="0"/>
          <a:ext cx="9144000" cy="6899275"/>
        </p:xfrm>
        <a:graphic>
          <a:graphicData uri="http://schemas.openxmlformats.org/presentationml/2006/ole">
            <mc:AlternateContent xmlns:mc="http://schemas.openxmlformats.org/markup-compatibility/2006">
              <mc:Choice xmlns:v="urn:schemas-microsoft-com:vml" Requires="v">
                <p:oleObj name="Visio" r:id="rId4" imgW="12471400" imgH="9410700" progId="Visio.Drawing.11">
                  <p:embed/>
                </p:oleObj>
              </mc:Choice>
              <mc:Fallback>
                <p:oleObj name="Visio" r:id="rId4" imgW="12471400" imgH="9410700" progId="Visio.Drawing.11">
                  <p:embed/>
                  <p:pic>
                    <p:nvPicPr>
                      <p:cNvPr id="8" name="Object 4">
                        <a:extLst>
                          <a:ext uri="{FF2B5EF4-FFF2-40B4-BE49-F238E27FC236}">
                            <a16:creationId xmlns:a16="http://schemas.microsoft.com/office/drawing/2014/main" id="{D8CB80FD-F5E0-C242-8F3F-81402844F8A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48000" y="0"/>
                        <a:ext cx="9144000" cy="689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58114172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0"/>
            <a:ext cx="10515600" cy="866267"/>
          </a:xfrm>
          <a:prstGeom prst="rect">
            <a:avLst/>
          </a:prstGeom>
        </p:spPr>
        <p:txBody>
          <a:bodyPr/>
          <a:lstStyle/>
          <a:p>
            <a:r>
              <a:rPr lang="en-US" b="1" dirty="0" err="1">
                <a:solidFill>
                  <a:srgbClr val="C00000"/>
                </a:solidFill>
              </a:rPr>
              <a:t>Defence</a:t>
            </a:r>
            <a:r>
              <a:rPr lang="en-US" b="1" dirty="0">
                <a:solidFill>
                  <a:srgbClr val="C00000"/>
                </a:solidFill>
              </a:rPr>
              <a:t> in depth</a:t>
            </a:r>
            <a:endParaRPr b="1" dirty="0">
              <a:solidFill>
                <a:srgbClr val="C00000"/>
              </a:solidFill>
            </a:endParaRPr>
          </a:p>
        </p:txBody>
      </p:sp>
      <p:pic>
        <p:nvPicPr>
          <p:cNvPr id="3" name="Picture 2">
            <a:extLst>
              <a:ext uri="{FF2B5EF4-FFF2-40B4-BE49-F238E27FC236}">
                <a16:creationId xmlns:a16="http://schemas.microsoft.com/office/drawing/2014/main" id="{9FE2F8FB-A8EC-0AD6-8127-5B2FCB22022D}"/>
              </a:ext>
            </a:extLst>
          </p:cNvPr>
          <p:cNvPicPr>
            <a:picLocks noChangeAspect="1"/>
          </p:cNvPicPr>
          <p:nvPr/>
        </p:nvPicPr>
        <p:blipFill>
          <a:blip r:embed="rId2"/>
          <a:stretch>
            <a:fillRect/>
          </a:stretch>
        </p:blipFill>
        <p:spPr>
          <a:xfrm>
            <a:off x="10657148" y="6189447"/>
            <a:ext cx="1392820" cy="668553"/>
          </a:xfrm>
          <a:prstGeom prst="rect">
            <a:avLst/>
          </a:prstGeom>
        </p:spPr>
      </p:pic>
      <p:pic>
        <p:nvPicPr>
          <p:cNvPr id="4" name="Picture 3" descr="A diagram of a network&#10;&#10;Description automatically generated">
            <a:extLst>
              <a:ext uri="{FF2B5EF4-FFF2-40B4-BE49-F238E27FC236}">
                <a16:creationId xmlns:a16="http://schemas.microsoft.com/office/drawing/2014/main" id="{5CFF6384-95F2-56BA-99D9-24AC5ECD38B3}"/>
              </a:ext>
            </a:extLst>
          </p:cNvPr>
          <p:cNvPicPr>
            <a:picLocks noChangeAspect="1"/>
          </p:cNvPicPr>
          <p:nvPr/>
        </p:nvPicPr>
        <p:blipFill>
          <a:blip r:embed="rId3"/>
          <a:stretch>
            <a:fillRect/>
          </a:stretch>
        </p:blipFill>
        <p:spPr>
          <a:xfrm>
            <a:off x="876541" y="783380"/>
            <a:ext cx="8904066" cy="5814279"/>
          </a:xfrm>
          <a:prstGeom prst="rect">
            <a:avLst/>
          </a:prstGeom>
        </p:spPr>
      </p:pic>
    </p:spTree>
    <p:extLst>
      <p:ext uri="{BB962C8B-B14F-4D97-AF65-F5344CB8AC3E}">
        <p14:creationId xmlns:p14="http://schemas.microsoft.com/office/powerpoint/2010/main" val="187384447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0"/>
            <a:ext cx="10515600" cy="866267"/>
          </a:xfrm>
          <a:prstGeom prst="rect">
            <a:avLst/>
          </a:prstGeom>
        </p:spPr>
        <p:txBody>
          <a:bodyPr/>
          <a:lstStyle/>
          <a:p>
            <a:r>
              <a:rPr lang="en-US" b="1" dirty="0">
                <a:solidFill>
                  <a:srgbClr val="C00000"/>
                </a:solidFill>
              </a:rPr>
              <a:t>OSI 7-Layered Model</a:t>
            </a:r>
            <a:endParaRPr b="1" dirty="0">
              <a:solidFill>
                <a:srgbClr val="C00000"/>
              </a:solidFill>
            </a:endParaRPr>
          </a:p>
        </p:txBody>
      </p:sp>
      <p:pic>
        <p:nvPicPr>
          <p:cNvPr id="4" name="Picture 3" descr="A diagram of a computer system&#10;&#10;Description automatically generated with medium confidence">
            <a:extLst>
              <a:ext uri="{FF2B5EF4-FFF2-40B4-BE49-F238E27FC236}">
                <a16:creationId xmlns:a16="http://schemas.microsoft.com/office/drawing/2014/main" id="{05F4A0BE-F1AA-BD5C-E3A1-48C0AF6ED233}"/>
              </a:ext>
            </a:extLst>
          </p:cNvPr>
          <p:cNvPicPr>
            <a:picLocks noChangeAspect="1"/>
          </p:cNvPicPr>
          <p:nvPr/>
        </p:nvPicPr>
        <p:blipFill>
          <a:blip r:embed="rId2"/>
          <a:stretch>
            <a:fillRect/>
          </a:stretch>
        </p:blipFill>
        <p:spPr>
          <a:xfrm>
            <a:off x="1970751" y="641349"/>
            <a:ext cx="6687112" cy="5847893"/>
          </a:xfrm>
          <a:prstGeom prst="rect">
            <a:avLst/>
          </a:prstGeom>
        </p:spPr>
      </p:pic>
      <p:pic>
        <p:nvPicPr>
          <p:cNvPr id="5" name="Picture 4">
            <a:extLst>
              <a:ext uri="{FF2B5EF4-FFF2-40B4-BE49-F238E27FC236}">
                <a16:creationId xmlns:a16="http://schemas.microsoft.com/office/drawing/2014/main" id="{38EAD374-4E65-AAE1-2380-A1B01BAC6DAA}"/>
              </a:ext>
            </a:extLst>
          </p:cNvPr>
          <p:cNvPicPr>
            <a:picLocks noChangeAspect="1"/>
          </p:cNvPicPr>
          <p:nvPr/>
        </p:nvPicPr>
        <p:blipFill>
          <a:blip r:embed="rId3"/>
          <a:stretch>
            <a:fillRect/>
          </a:stretch>
        </p:blipFill>
        <p:spPr>
          <a:xfrm>
            <a:off x="10657148" y="6189447"/>
            <a:ext cx="1392820" cy="668553"/>
          </a:xfrm>
          <a:prstGeom prst="rect">
            <a:avLst/>
          </a:prstGeom>
        </p:spPr>
      </p:pic>
    </p:spTree>
    <p:extLst>
      <p:ext uri="{BB962C8B-B14F-4D97-AF65-F5344CB8AC3E}">
        <p14:creationId xmlns:p14="http://schemas.microsoft.com/office/powerpoint/2010/main" val="120583622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0B27210-D0CA-4654-B3E3-9ABB4F178E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3086453-A0E8-9B4B-AB0B-471B6D35EC9D}"/>
              </a:ext>
            </a:extLst>
          </p:cNvPr>
          <p:cNvSpPr>
            <a:spLocks noGrp="1"/>
          </p:cNvSpPr>
          <p:nvPr>
            <p:ph type="ctrTitle"/>
          </p:nvPr>
        </p:nvSpPr>
        <p:spPr>
          <a:xfrm>
            <a:off x="5491841" y="486176"/>
            <a:ext cx="6372410" cy="5885648"/>
          </a:xfrm>
        </p:spPr>
        <p:txBody>
          <a:bodyPr anchor="b">
            <a:noAutofit/>
          </a:bodyPr>
          <a:lstStyle/>
          <a:p>
            <a:pPr algn="l"/>
            <a:r>
              <a:rPr lang="en-US" dirty="0">
                <a:solidFill>
                  <a:schemeClr val="bg1"/>
                </a:solidFill>
                <a:latin typeface="Arial" panose="020B0604020202020204" pitchFamily="34" charset="0"/>
                <a:cs typeface="Arial" panose="020B0604020202020204" pitchFamily="34" charset="0"/>
              </a:rPr>
              <a:t>Outline of Secure Architectures</a:t>
            </a:r>
          </a:p>
        </p:txBody>
      </p:sp>
      <p:sp>
        <p:nvSpPr>
          <p:cNvPr id="11" name="Freeform: Shape 10">
            <a:extLst>
              <a:ext uri="{FF2B5EF4-FFF2-40B4-BE49-F238E27FC236}">
                <a16:creationId xmlns:a16="http://schemas.microsoft.com/office/drawing/2014/main" id="{1DB7C82F-AB7E-4F0C-B829-FA1B9C415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70B66945-4967-4040-926D-DCA44313CD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24154" cy="685800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0D5CB3C9-BC15-5242-821C-370C49E00F7C}"/>
              </a:ext>
            </a:extLst>
          </p:cNvPr>
          <p:cNvPicPr>
            <a:picLocks noChangeAspect="1"/>
          </p:cNvPicPr>
          <p:nvPr/>
        </p:nvPicPr>
        <p:blipFill>
          <a:blip r:embed="rId2"/>
          <a:stretch>
            <a:fillRect/>
          </a:stretch>
        </p:blipFill>
        <p:spPr>
          <a:xfrm>
            <a:off x="314944" y="486176"/>
            <a:ext cx="4739912" cy="2275156"/>
          </a:xfrm>
          <a:prstGeom prst="rect">
            <a:avLst/>
          </a:prstGeom>
        </p:spPr>
      </p:pic>
      <p:sp>
        <p:nvSpPr>
          <p:cNvPr id="12" name="TextBox 11">
            <a:extLst>
              <a:ext uri="{FF2B5EF4-FFF2-40B4-BE49-F238E27FC236}">
                <a16:creationId xmlns:a16="http://schemas.microsoft.com/office/drawing/2014/main" id="{4BB1CB7C-C65F-6F47-89AE-D774AD561B59}"/>
              </a:ext>
            </a:extLst>
          </p:cNvPr>
          <p:cNvSpPr txBox="1"/>
          <p:nvPr/>
        </p:nvSpPr>
        <p:spPr>
          <a:xfrm>
            <a:off x="342628" y="3062842"/>
            <a:ext cx="266944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“From bits to information”</a:t>
            </a:r>
          </a:p>
        </p:txBody>
      </p:sp>
      <p:cxnSp>
        <p:nvCxnSpPr>
          <p:cNvPr id="10" name="Straight Connector 9">
            <a:extLst>
              <a:ext uri="{FF2B5EF4-FFF2-40B4-BE49-F238E27FC236}">
                <a16:creationId xmlns:a16="http://schemas.microsoft.com/office/drawing/2014/main" id="{6674F62D-F21E-544F-86E0-CD0D919307C4}"/>
              </a:ext>
            </a:extLst>
          </p:cNvPr>
          <p:cNvCxnSpPr/>
          <p:nvPr/>
        </p:nvCxnSpPr>
        <p:spPr>
          <a:xfrm>
            <a:off x="314944" y="2946948"/>
            <a:ext cx="4930767" cy="0"/>
          </a:xfrm>
          <a:prstGeom prst="line">
            <a:avLst/>
          </a:prstGeom>
          <a:ln w="57150">
            <a:solidFill>
              <a:srgbClr val="C00000"/>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6420547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0"/>
            <a:ext cx="10515600" cy="866267"/>
          </a:xfrm>
          <a:prstGeom prst="rect">
            <a:avLst/>
          </a:prstGeom>
        </p:spPr>
        <p:txBody>
          <a:bodyPr/>
          <a:lstStyle/>
          <a:p>
            <a:r>
              <a:rPr lang="en-US" b="1" dirty="0">
                <a:solidFill>
                  <a:srgbClr val="C00000"/>
                </a:solidFill>
              </a:rPr>
              <a:t>Trust, Privacy and Integrity</a:t>
            </a:r>
            <a:endParaRPr b="1" dirty="0">
              <a:solidFill>
                <a:srgbClr val="C00000"/>
              </a:solidFill>
            </a:endParaRPr>
          </a:p>
        </p:txBody>
      </p:sp>
      <p:pic>
        <p:nvPicPr>
          <p:cNvPr id="5" name="Picture 4">
            <a:extLst>
              <a:ext uri="{FF2B5EF4-FFF2-40B4-BE49-F238E27FC236}">
                <a16:creationId xmlns:a16="http://schemas.microsoft.com/office/drawing/2014/main" id="{38EAD374-4E65-AAE1-2380-A1B01BAC6DAA}"/>
              </a:ext>
            </a:extLst>
          </p:cNvPr>
          <p:cNvPicPr>
            <a:picLocks noChangeAspect="1"/>
          </p:cNvPicPr>
          <p:nvPr/>
        </p:nvPicPr>
        <p:blipFill>
          <a:blip r:embed="rId2"/>
          <a:stretch>
            <a:fillRect/>
          </a:stretch>
        </p:blipFill>
        <p:spPr>
          <a:xfrm>
            <a:off x="10657148" y="6189447"/>
            <a:ext cx="1392820" cy="668553"/>
          </a:xfrm>
          <a:prstGeom prst="rect">
            <a:avLst/>
          </a:prstGeom>
        </p:spPr>
      </p:pic>
      <p:pic>
        <p:nvPicPr>
          <p:cNvPr id="4" name="Picture 3" descr="A diagram of a key to a public key&#10;&#10;Description automatically generated">
            <a:extLst>
              <a:ext uri="{FF2B5EF4-FFF2-40B4-BE49-F238E27FC236}">
                <a16:creationId xmlns:a16="http://schemas.microsoft.com/office/drawing/2014/main" id="{76CBEB0A-8105-52C4-D29B-C94F06CCF8EC}"/>
              </a:ext>
            </a:extLst>
          </p:cNvPr>
          <p:cNvPicPr>
            <a:picLocks noChangeAspect="1"/>
          </p:cNvPicPr>
          <p:nvPr/>
        </p:nvPicPr>
        <p:blipFill>
          <a:blip r:embed="rId3"/>
          <a:stretch>
            <a:fillRect/>
          </a:stretch>
        </p:blipFill>
        <p:spPr>
          <a:xfrm>
            <a:off x="1215663" y="845688"/>
            <a:ext cx="8923759" cy="5931978"/>
          </a:xfrm>
          <a:prstGeom prst="rect">
            <a:avLst/>
          </a:prstGeom>
        </p:spPr>
      </p:pic>
    </p:spTree>
    <p:extLst>
      <p:ext uri="{BB962C8B-B14F-4D97-AF65-F5344CB8AC3E}">
        <p14:creationId xmlns:p14="http://schemas.microsoft.com/office/powerpoint/2010/main" val="29989696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0"/>
            <a:ext cx="10515600" cy="866267"/>
          </a:xfrm>
          <a:prstGeom prst="rect">
            <a:avLst/>
          </a:prstGeom>
        </p:spPr>
        <p:txBody>
          <a:bodyPr/>
          <a:lstStyle/>
          <a:p>
            <a:r>
              <a:rPr lang="en-US" b="1" dirty="0">
                <a:solidFill>
                  <a:srgbClr val="C00000"/>
                </a:solidFill>
              </a:rPr>
              <a:t>Tunneled Traffic</a:t>
            </a:r>
            <a:endParaRPr b="1" dirty="0">
              <a:solidFill>
                <a:srgbClr val="C00000"/>
              </a:solidFill>
            </a:endParaRPr>
          </a:p>
        </p:txBody>
      </p:sp>
      <p:pic>
        <p:nvPicPr>
          <p:cNvPr id="5" name="Picture 4">
            <a:extLst>
              <a:ext uri="{FF2B5EF4-FFF2-40B4-BE49-F238E27FC236}">
                <a16:creationId xmlns:a16="http://schemas.microsoft.com/office/drawing/2014/main" id="{38EAD374-4E65-AAE1-2380-A1B01BAC6DAA}"/>
              </a:ext>
            </a:extLst>
          </p:cNvPr>
          <p:cNvPicPr>
            <a:picLocks noChangeAspect="1"/>
          </p:cNvPicPr>
          <p:nvPr/>
        </p:nvPicPr>
        <p:blipFill>
          <a:blip r:embed="rId2"/>
          <a:stretch>
            <a:fillRect/>
          </a:stretch>
        </p:blipFill>
        <p:spPr>
          <a:xfrm>
            <a:off x="10657148" y="6189447"/>
            <a:ext cx="1392820" cy="668553"/>
          </a:xfrm>
          <a:prstGeom prst="rect">
            <a:avLst/>
          </a:prstGeom>
        </p:spPr>
      </p:pic>
      <p:pic>
        <p:nvPicPr>
          <p:cNvPr id="3" name="Picture 2" descr="A diagram of a computer&#10;&#10;Description automatically generated">
            <a:extLst>
              <a:ext uri="{FF2B5EF4-FFF2-40B4-BE49-F238E27FC236}">
                <a16:creationId xmlns:a16="http://schemas.microsoft.com/office/drawing/2014/main" id="{181B4E39-9C07-5FBD-126D-61BF659E4F0C}"/>
              </a:ext>
            </a:extLst>
          </p:cNvPr>
          <p:cNvPicPr>
            <a:picLocks noChangeAspect="1"/>
          </p:cNvPicPr>
          <p:nvPr/>
        </p:nvPicPr>
        <p:blipFill>
          <a:blip r:embed="rId3"/>
          <a:stretch>
            <a:fillRect/>
          </a:stretch>
        </p:blipFill>
        <p:spPr>
          <a:xfrm>
            <a:off x="1061655" y="866267"/>
            <a:ext cx="8837506" cy="5418786"/>
          </a:xfrm>
          <a:prstGeom prst="rect">
            <a:avLst/>
          </a:prstGeom>
        </p:spPr>
      </p:pic>
    </p:spTree>
    <p:extLst>
      <p:ext uri="{BB962C8B-B14F-4D97-AF65-F5344CB8AC3E}">
        <p14:creationId xmlns:p14="http://schemas.microsoft.com/office/powerpoint/2010/main" val="7713761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0"/>
            <a:ext cx="10515600" cy="866267"/>
          </a:xfrm>
          <a:prstGeom prst="rect">
            <a:avLst/>
          </a:prstGeom>
        </p:spPr>
        <p:txBody>
          <a:bodyPr/>
          <a:lstStyle/>
          <a:p>
            <a:r>
              <a:rPr lang="en-US" b="1" dirty="0">
                <a:solidFill>
                  <a:srgbClr val="C00000"/>
                </a:solidFill>
              </a:rPr>
              <a:t>Tunneled Traffic</a:t>
            </a:r>
            <a:endParaRPr b="1" dirty="0">
              <a:solidFill>
                <a:srgbClr val="C00000"/>
              </a:solidFill>
            </a:endParaRPr>
          </a:p>
        </p:txBody>
      </p:sp>
      <p:pic>
        <p:nvPicPr>
          <p:cNvPr id="5" name="Picture 4">
            <a:extLst>
              <a:ext uri="{FF2B5EF4-FFF2-40B4-BE49-F238E27FC236}">
                <a16:creationId xmlns:a16="http://schemas.microsoft.com/office/drawing/2014/main" id="{38EAD374-4E65-AAE1-2380-A1B01BAC6DAA}"/>
              </a:ext>
            </a:extLst>
          </p:cNvPr>
          <p:cNvPicPr>
            <a:picLocks noChangeAspect="1"/>
          </p:cNvPicPr>
          <p:nvPr/>
        </p:nvPicPr>
        <p:blipFill>
          <a:blip r:embed="rId2"/>
          <a:stretch>
            <a:fillRect/>
          </a:stretch>
        </p:blipFill>
        <p:spPr>
          <a:xfrm>
            <a:off x="10657148" y="6189447"/>
            <a:ext cx="1392820" cy="668553"/>
          </a:xfrm>
          <a:prstGeom prst="rect">
            <a:avLst/>
          </a:prstGeom>
        </p:spPr>
      </p:pic>
      <p:pic>
        <p:nvPicPr>
          <p:cNvPr id="4" name="Picture 3" descr="A diagram of a key signature&#10;&#10;Description automatically generated with medium confidence">
            <a:extLst>
              <a:ext uri="{FF2B5EF4-FFF2-40B4-BE49-F238E27FC236}">
                <a16:creationId xmlns:a16="http://schemas.microsoft.com/office/drawing/2014/main" id="{4D8C37BC-CFFE-DB37-07F3-B2E33C3428A9}"/>
              </a:ext>
            </a:extLst>
          </p:cNvPr>
          <p:cNvPicPr>
            <a:picLocks noChangeAspect="1"/>
          </p:cNvPicPr>
          <p:nvPr/>
        </p:nvPicPr>
        <p:blipFill>
          <a:blip r:embed="rId3"/>
          <a:stretch>
            <a:fillRect/>
          </a:stretch>
        </p:blipFill>
        <p:spPr>
          <a:xfrm>
            <a:off x="1633094" y="940492"/>
            <a:ext cx="7772400" cy="5917508"/>
          </a:xfrm>
          <a:prstGeom prst="rect">
            <a:avLst/>
          </a:prstGeom>
        </p:spPr>
      </p:pic>
    </p:spTree>
    <p:extLst>
      <p:ext uri="{BB962C8B-B14F-4D97-AF65-F5344CB8AC3E}">
        <p14:creationId xmlns:p14="http://schemas.microsoft.com/office/powerpoint/2010/main" val="292268920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0"/>
            <a:ext cx="10515600" cy="866267"/>
          </a:xfrm>
          <a:prstGeom prst="rect">
            <a:avLst/>
          </a:prstGeom>
        </p:spPr>
        <p:txBody>
          <a:bodyPr/>
          <a:lstStyle/>
          <a:p>
            <a:r>
              <a:rPr lang="en-US" b="1" dirty="0">
                <a:solidFill>
                  <a:srgbClr val="C00000"/>
                </a:solidFill>
              </a:rPr>
              <a:t>Layer 2 and Layer 3 Security</a:t>
            </a:r>
            <a:endParaRPr b="1" dirty="0">
              <a:solidFill>
                <a:srgbClr val="C00000"/>
              </a:solidFill>
            </a:endParaRPr>
          </a:p>
        </p:txBody>
      </p:sp>
      <p:pic>
        <p:nvPicPr>
          <p:cNvPr id="5" name="Picture 4">
            <a:extLst>
              <a:ext uri="{FF2B5EF4-FFF2-40B4-BE49-F238E27FC236}">
                <a16:creationId xmlns:a16="http://schemas.microsoft.com/office/drawing/2014/main" id="{38EAD374-4E65-AAE1-2380-A1B01BAC6DAA}"/>
              </a:ext>
            </a:extLst>
          </p:cNvPr>
          <p:cNvPicPr>
            <a:picLocks noChangeAspect="1"/>
          </p:cNvPicPr>
          <p:nvPr/>
        </p:nvPicPr>
        <p:blipFill>
          <a:blip r:embed="rId2"/>
          <a:stretch>
            <a:fillRect/>
          </a:stretch>
        </p:blipFill>
        <p:spPr>
          <a:xfrm>
            <a:off x="10657148" y="6189447"/>
            <a:ext cx="1392820" cy="668553"/>
          </a:xfrm>
          <a:prstGeom prst="rect">
            <a:avLst/>
          </a:prstGeom>
        </p:spPr>
      </p:pic>
      <p:pic>
        <p:nvPicPr>
          <p:cNvPr id="3" name="Picture 2" descr="A computer network diagram with a few computers&#10;&#10;Description automatically generated with medium confidence">
            <a:extLst>
              <a:ext uri="{FF2B5EF4-FFF2-40B4-BE49-F238E27FC236}">
                <a16:creationId xmlns:a16="http://schemas.microsoft.com/office/drawing/2014/main" id="{FA66C733-961A-CE25-4513-3D64288681A1}"/>
              </a:ext>
            </a:extLst>
          </p:cNvPr>
          <p:cNvPicPr>
            <a:picLocks noChangeAspect="1"/>
          </p:cNvPicPr>
          <p:nvPr/>
        </p:nvPicPr>
        <p:blipFill>
          <a:blip r:embed="rId3"/>
          <a:stretch>
            <a:fillRect/>
          </a:stretch>
        </p:blipFill>
        <p:spPr>
          <a:xfrm>
            <a:off x="616513" y="1002495"/>
            <a:ext cx="9789128" cy="5006085"/>
          </a:xfrm>
          <a:prstGeom prst="rect">
            <a:avLst/>
          </a:prstGeom>
        </p:spPr>
      </p:pic>
    </p:spTree>
    <p:extLst>
      <p:ext uri="{BB962C8B-B14F-4D97-AF65-F5344CB8AC3E}">
        <p14:creationId xmlns:p14="http://schemas.microsoft.com/office/powerpoint/2010/main" val="426105752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0"/>
            <a:ext cx="10515600" cy="866267"/>
          </a:xfrm>
          <a:prstGeom prst="rect">
            <a:avLst/>
          </a:prstGeom>
        </p:spPr>
        <p:txBody>
          <a:bodyPr/>
          <a:lstStyle/>
          <a:p>
            <a:r>
              <a:rPr lang="en-US" b="1" dirty="0">
                <a:solidFill>
                  <a:srgbClr val="C00000"/>
                </a:solidFill>
              </a:rPr>
              <a:t>VPN (Virtual Private Network) Tunneling</a:t>
            </a:r>
            <a:endParaRPr b="1" dirty="0">
              <a:solidFill>
                <a:srgbClr val="C00000"/>
              </a:solidFill>
            </a:endParaRPr>
          </a:p>
        </p:txBody>
      </p:sp>
      <p:pic>
        <p:nvPicPr>
          <p:cNvPr id="5" name="Picture 4">
            <a:extLst>
              <a:ext uri="{FF2B5EF4-FFF2-40B4-BE49-F238E27FC236}">
                <a16:creationId xmlns:a16="http://schemas.microsoft.com/office/drawing/2014/main" id="{38EAD374-4E65-AAE1-2380-A1B01BAC6DAA}"/>
              </a:ext>
            </a:extLst>
          </p:cNvPr>
          <p:cNvPicPr>
            <a:picLocks noChangeAspect="1"/>
          </p:cNvPicPr>
          <p:nvPr/>
        </p:nvPicPr>
        <p:blipFill>
          <a:blip r:embed="rId2"/>
          <a:stretch>
            <a:fillRect/>
          </a:stretch>
        </p:blipFill>
        <p:spPr>
          <a:xfrm>
            <a:off x="10657148" y="6189447"/>
            <a:ext cx="1392820" cy="668553"/>
          </a:xfrm>
          <a:prstGeom prst="rect">
            <a:avLst/>
          </a:prstGeom>
        </p:spPr>
      </p:pic>
      <p:pic>
        <p:nvPicPr>
          <p:cNvPr id="7" name="Picture 6" descr="A diagram of a cloud network&#10;&#10;Description automatically generated">
            <a:extLst>
              <a:ext uri="{FF2B5EF4-FFF2-40B4-BE49-F238E27FC236}">
                <a16:creationId xmlns:a16="http://schemas.microsoft.com/office/drawing/2014/main" id="{9E999F15-AE80-BAD5-8D04-A49CEFD6A105}"/>
              </a:ext>
            </a:extLst>
          </p:cNvPr>
          <p:cNvPicPr>
            <a:picLocks noChangeAspect="1"/>
          </p:cNvPicPr>
          <p:nvPr/>
        </p:nvPicPr>
        <p:blipFill>
          <a:blip r:embed="rId3"/>
          <a:stretch>
            <a:fillRect/>
          </a:stretch>
        </p:blipFill>
        <p:spPr>
          <a:xfrm>
            <a:off x="462776" y="1014761"/>
            <a:ext cx="11266448" cy="4828477"/>
          </a:xfrm>
          <a:prstGeom prst="rect">
            <a:avLst/>
          </a:prstGeom>
        </p:spPr>
      </p:pic>
    </p:spTree>
    <p:extLst>
      <p:ext uri="{BB962C8B-B14F-4D97-AF65-F5344CB8AC3E}">
        <p14:creationId xmlns:p14="http://schemas.microsoft.com/office/powerpoint/2010/main" val="82099585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0"/>
            <a:ext cx="10515600" cy="866267"/>
          </a:xfrm>
          <a:prstGeom prst="rect">
            <a:avLst/>
          </a:prstGeom>
        </p:spPr>
        <p:txBody>
          <a:bodyPr/>
          <a:lstStyle/>
          <a:p>
            <a:r>
              <a:rPr lang="en-US" b="1" dirty="0">
                <a:solidFill>
                  <a:srgbClr val="C00000"/>
                </a:solidFill>
              </a:rPr>
              <a:t>Tunneled Traffic</a:t>
            </a:r>
            <a:endParaRPr b="1" dirty="0">
              <a:solidFill>
                <a:srgbClr val="C00000"/>
              </a:solidFill>
            </a:endParaRPr>
          </a:p>
        </p:txBody>
      </p:sp>
      <p:pic>
        <p:nvPicPr>
          <p:cNvPr id="5" name="Picture 4">
            <a:extLst>
              <a:ext uri="{FF2B5EF4-FFF2-40B4-BE49-F238E27FC236}">
                <a16:creationId xmlns:a16="http://schemas.microsoft.com/office/drawing/2014/main" id="{38EAD374-4E65-AAE1-2380-A1B01BAC6DAA}"/>
              </a:ext>
            </a:extLst>
          </p:cNvPr>
          <p:cNvPicPr>
            <a:picLocks noChangeAspect="1"/>
          </p:cNvPicPr>
          <p:nvPr/>
        </p:nvPicPr>
        <p:blipFill>
          <a:blip r:embed="rId2"/>
          <a:stretch>
            <a:fillRect/>
          </a:stretch>
        </p:blipFill>
        <p:spPr>
          <a:xfrm>
            <a:off x="10657148" y="6189447"/>
            <a:ext cx="1392820" cy="668553"/>
          </a:xfrm>
          <a:prstGeom prst="rect">
            <a:avLst/>
          </a:prstGeom>
        </p:spPr>
      </p:pic>
      <p:pic>
        <p:nvPicPr>
          <p:cNvPr id="7" name="Picture 6" descr="A diagram of a network&#10;&#10;Description automatically generated">
            <a:extLst>
              <a:ext uri="{FF2B5EF4-FFF2-40B4-BE49-F238E27FC236}">
                <a16:creationId xmlns:a16="http://schemas.microsoft.com/office/drawing/2014/main" id="{A45C0B19-497E-1054-F528-1EF3040E870B}"/>
              </a:ext>
            </a:extLst>
          </p:cNvPr>
          <p:cNvPicPr>
            <a:picLocks noChangeAspect="1"/>
          </p:cNvPicPr>
          <p:nvPr/>
        </p:nvPicPr>
        <p:blipFill>
          <a:blip r:embed="rId3"/>
          <a:stretch>
            <a:fillRect/>
          </a:stretch>
        </p:blipFill>
        <p:spPr>
          <a:xfrm>
            <a:off x="306648" y="981837"/>
            <a:ext cx="11049442" cy="4724482"/>
          </a:xfrm>
          <a:prstGeom prst="rect">
            <a:avLst/>
          </a:prstGeom>
        </p:spPr>
      </p:pic>
    </p:spTree>
    <p:extLst>
      <p:ext uri="{BB962C8B-B14F-4D97-AF65-F5344CB8AC3E}">
        <p14:creationId xmlns:p14="http://schemas.microsoft.com/office/powerpoint/2010/main" val="170157065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0"/>
            <a:ext cx="10515600" cy="866267"/>
          </a:xfrm>
          <a:prstGeom prst="rect">
            <a:avLst/>
          </a:prstGeom>
        </p:spPr>
        <p:txBody>
          <a:bodyPr/>
          <a:lstStyle/>
          <a:p>
            <a:r>
              <a:rPr lang="en-US" b="1" dirty="0">
                <a:solidFill>
                  <a:srgbClr val="C00000"/>
                </a:solidFill>
              </a:rPr>
              <a:t>Dual-homed Architecture</a:t>
            </a:r>
            <a:endParaRPr b="1" dirty="0">
              <a:solidFill>
                <a:srgbClr val="C00000"/>
              </a:solidFill>
            </a:endParaRPr>
          </a:p>
        </p:txBody>
      </p:sp>
      <p:pic>
        <p:nvPicPr>
          <p:cNvPr id="5" name="Picture 4">
            <a:extLst>
              <a:ext uri="{FF2B5EF4-FFF2-40B4-BE49-F238E27FC236}">
                <a16:creationId xmlns:a16="http://schemas.microsoft.com/office/drawing/2014/main" id="{38EAD374-4E65-AAE1-2380-A1B01BAC6DAA}"/>
              </a:ext>
            </a:extLst>
          </p:cNvPr>
          <p:cNvPicPr>
            <a:picLocks noChangeAspect="1"/>
          </p:cNvPicPr>
          <p:nvPr/>
        </p:nvPicPr>
        <p:blipFill>
          <a:blip r:embed="rId2"/>
          <a:stretch>
            <a:fillRect/>
          </a:stretch>
        </p:blipFill>
        <p:spPr>
          <a:xfrm>
            <a:off x="10657148" y="6189447"/>
            <a:ext cx="1392820" cy="668553"/>
          </a:xfrm>
          <a:prstGeom prst="rect">
            <a:avLst/>
          </a:prstGeom>
        </p:spPr>
      </p:pic>
      <p:pic>
        <p:nvPicPr>
          <p:cNvPr id="3" name="Picture 2" descr="A diagram of a firewall&#10;&#10;Description automatically generated">
            <a:extLst>
              <a:ext uri="{FF2B5EF4-FFF2-40B4-BE49-F238E27FC236}">
                <a16:creationId xmlns:a16="http://schemas.microsoft.com/office/drawing/2014/main" id="{199BF536-ADB0-0873-3C56-3D150E434CEC}"/>
              </a:ext>
            </a:extLst>
          </p:cNvPr>
          <p:cNvPicPr>
            <a:picLocks noChangeAspect="1"/>
          </p:cNvPicPr>
          <p:nvPr/>
        </p:nvPicPr>
        <p:blipFill>
          <a:blip r:embed="rId3"/>
          <a:stretch>
            <a:fillRect/>
          </a:stretch>
        </p:blipFill>
        <p:spPr>
          <a:xfrm>
            <a:off x="918498" y="998396"/>
            <a:ext cx="9780915" cy="4788946"/>
          </a:xfrm>
          <a:prstGeom prst="rect">
            <a:avLst/>
          </a:prstGeom>
        </p:spPr>
      </p:pic>
    </p:spTree>
    <p:extLst>
      <p:ext uri="{BB962C8B-B14F-4D97-AF65-F5344CB8AC3E}">
        <p14:creationId xmlns:p14="http://schemas.microsoft.com/office/powerpoint/2010/main" val="3133592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quot;&quot;"/>
          <p:cNvSpPr/>
          <p:nvPr/>
        </p:nvSpPr>
        <p:spPr>
          <a:xfrm>
            <a:off x="0" y="0"/>
            <a:ext cx="12192000" cy="6858000"/>
          </a:xfrm>
          <a:prstGeom prst="rect">
            <a:avLst/>
          </a:prstGeom>
          <a:solidFill>
            <a:srgbClr val="404040"/>
          </a:solidFill>
          <a:ln w="12700">
            <a:miter lim="400000"/>
          </a:ln>
        </p:spPr>
        <p:txBody>
          <a:bodyPr lIns="45719" rIns="45719" anchor="ctr"/>
          <a:lstStyle/>
          <a:p>
            <a:endParaRPr/>
          </a:p>
        </p:txBody>
      </p:sp>
      <p:sp>
        <p:nvSpPr>
          <p:cNvPr id="44" name="Defence Systems, Policies and Risks"/>
          <p:cNvSpPr txBox="1">
            <a:spLocks noGrp="1"/>
          </p:cNvSpPr>
          <p:nvPr>
            <p:ph type="title" idx="4294967295"/>
          </p:nvPr>
        </p:nvSpPr>
        <p:spPr>
          <a:xfrm>
            <a:off x="5491162" y="485775"/>
            <a:ext cx="6373813" cy="5886450"/>
          </a:xfrm>
          <a:prstGeom prst="rect">
            <a:avLst/>
          </a:prstGeom>
        </p:spPr>
        <p:txBody>
          <a:bodyPr anchor="b">
            <a:normAutofit/>
          </a:bodyPr>
          <a:lstStyle>
            <a:lvl1pPr>
              <a:defRPr sz="6000">
                <a:solidFill>
                  <a:srgbClr val="FFFFFF"/>
                </a:solidFill>
                <a:latin typeface="Arial"/>
                <a:ea typeface="Arial"/>
                <a:cs typeface="Arial"/>
                <a:sym typeface="Arial"/>
              </a:defRPr>
            </a:lvl1pPr>
          </a:lstStyle>
          <a:p>
            <a:r>
              <a:t>Defence Systems, Policies and Risks</a:t>
            </a:r>
          </a:p>
        </p:txBody>
      </p:sp>
      <p:sp>
        <p:nvSpPr>
          <p:cNvPr id="45" name="&quot;&quot;"/>
          <p:cNvSpPr/>
          <p:nvPr/>
        </p:nvSpPr>
        <p:spPr>
          <a:xfrm flipH="1">
            <a:off x="0" y="0"/>
            <a:ext cx="6172200" cy="685800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42" y="0"/>
                </a:lnTo>
                <a:lnTo>
                  <a:pt x="123" y="841"/>
                </a:lnTo>
                <a:cubicBezTo>
                  <a:pt x="42" y="1562"/>
                  <a:pt x="0" y="2293"/>
                  <a:pt x="0" y="3033"/>
                </a:cubicBezTo>
                <a:cubicBezTo>
                  <a:pt x="0" y="10800"/>
                  <a:pt x="4591" y="17602"/>
                  <a:pt x="11464" y="21361"/>
                </a:cubicBezTo>
                <a:lnTo>
                  <a:pt x="11925" y="21600"/>
                </a:lnTo>
                <a:lnTo>
                  <a:pt x="21600" y="21600"/>
                </a:lnTo>
                <a:lnTo>
                  <a:pt x="21600" y="0"/>
                </a:lnTo>
                <a:close/>
              </a:path>
            </a:pathLst>
          </a:custGeom>
          <a:solidFill>
            <a:srgbClr val="FFFFFF">
              <a:alpha val="79998"/>
            </a:srgbClr>
          </a:solidFill>
          <a:ln w="12700">
            <a:miter lim="400000"/>
          </a:ln>
        </p:spPr>
        <p:txBody>
          <a:bodyPr lIns="45719" rIns="45719" anchor="ctr"/>
          <a:lstStyle/>
          <a:p>
            <a:endParaRPr/>
          </a:p>
        </p:txBody>
      </p:sp>
      <p:sp>
        <p:nvSpPr>
          <p:cNvPr id="46" name="&quot;&quot;"/>
          <p:cNvSpPr/>
          <p:nvPr/>
        </p:nvSpPr>
        <p:spPr>
          <a:xfrm>
            <a:off x="0" y="0"/>
            <a:ext cx="6024563" cy="685800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348" y="0"/>
                </a:lnTo>
                <a:lnTo>
                  <a:pt x="21477" y="895"/>
                </a:lnTo>
                <a:cubicBezTo>
                  <a:pt x="21558" y="1598"/>
                  <a:pt x="21600" y="2311"/>
                  <a:pt x="21600" y="3033"/>
                </a:cubicBezTo>
                <a:cubicBezTo>
                  <a:pt x="21600" y="10972"/>
                  <a:pt x="16563" y="17877"/>
                  <a:pt x="9143" y="21418"/>
                </a:cubicBezTo>
                <a:lnTo>
                  <a:pt x="8738" y="21600"/>
                </a:lnTo>
                <a:lnTo>
                  <a:pt x="0" y="21600"/>
                </a:lnTo>
                <a:lnTo>
                  <a:pt x="0" y="0"/>
                </a:lnTo>
                <a:close/>
              </a:path>
            </a:pathLst>
          </a:custGeom>
          <a:solidFill>
            <a:srgbClr val="FFFFFF"/>
          </a:solidFill>
          <a:ln w="12700">
            <a:miter lim="400000"/>
          </a:ln>
        </p:spPr>
        <p:txBody>
          <a:bodyPr lIns="45719" rIns="45719" anchor="ctr"/>
          <a:lstStyle/>
          <a:p>
            <a:endParaRPr/>
          </a:p>
        </p:txBody>
      </p:sp>
      <p:pic>
        <p:nvPicPr>
          <p:cNvPr id="47" name="image.png" descr="image.png"/>
          <p:cNvPicPr>
            <a:picLocks noChangeAspect="1"/>
          </p:cNvPicPr>
          <p:nvPr/>
        </p:nvPicPr>
        <p:blipFill>
          <a:blip r:embed="rId2"/>
          <a:stretch>
            <a:fillRect/>
          </a:stretch>
        </p:blipFill>
        <p:spPr>
          <a:xfrm>
            <a:off x="314325" y="485775"/>
            <a:ext cx="4740275" cy="2274888"/>
          </a:xfrm>
          <a:prstGeom prst="rect">
            <a:avLst/>
          </a:prstGeom>
          <a:ln w="12700">
            <a:miter lim="400000"/>
          </a:ln>
        </p:spPr>
      </p:pic>
      <p:sp>
        <p:nvSpPr>
          <p:cNvPr id="48" name="“From bits to information”"/>
          <p:cNvSpPr txBox="1"/>
          <p:nvPr/>
        </p:nvSpPr>
        <p:spPr>
          <a:xfrm>
            <a:off x="388620" y="3062287"/>
            <a:ext cx="2564269" cy="3708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r>
              <a:t>“From bits to information”</a:t>
            </a:r>
          </a:p>
        </p:txBody>
      </p:sp>
      <p:sp>
        <p:nvSpPr>
          <p:cNvPr id="49" name="Line"/>
          <p:cNvSpPr/>
          <p:nvPr/>
        </p:nvSpPr>
        <p:spPr>
          <a:xfrm>
            <a:off x="314325" y="2946400"/>
            <a:ext cx="4930775" cy="0"/>
          </a:xfrm>
          <a:prstGeom prst="line">
            <a:avLst/>
          </a:prstGeom>
          <a:ln w="57150">
            <a:solidFill>
              <a:srgbClr val="C00000"/>
            </a:solidFill>
            <a:miter/>
          </a:ln>
        </p:spPr>
        <p:txBody>
          <a:bodyPr lIns="45719" rIns="45719"/>
          <a:lstStyle/>
          <a:p>
            <a:endParaRPr/>
          </a:p>
        </p:txBody>
      </p:sp>
    </p:spTree>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0"/>
            <a:ext cx="10515600" cy="866267"/>
          </a:xfrm>
          <a:prstGeom prst="rect">
            <a:avLst/>
          </a:prstGeom>
        </p:spPr>
        <p:txBody>
          <a:bodyPr/>
          <a:lstStyle/>
          <a:p>
            <a:r>
              <a:rPr lang="en-US" b="1" dirty="0">
                <a:solidFill>
                  <a:srgbClr val="C00000"/>
                </a:solidFill>
              </a:rPr>
              <a:t>Web Application Firewall (WAF)</a:t>
            </a:r>
            <a:endParaRPr b="1" dirty="0">
              <a:solidFill>
                <a:srgbClr val="C00000"/>
              </a:solidFill>
            </a:endParaRPr>
          </a:p>
        </p:txBody>
      </p:sp>
      <p:pic>
        <p:nvPicPr>
          <p:cNvPr id="5" name="Picture 4">
            <a:extLst>
              <a:ext uri="{FF2B5EF4-FFF2-40B4-BE49-F238E27FC236}">
                <a16:creationId xmlns:a16="http://schemas.microsoft.com/office/drawing/2014/main" id="{38EAD374-4E65-AAE1-2380-A1B01BAC6DAA}"/>
              </a:ext>
            </a:extLst>
          </p:cNvPr>
          <p:cNvPicPr>
            <a:picLocks noChangeAspect="1"/>
          </p:cNvPicPr>
          <p:nvPr/>
        </p:nvPicPr>
        <p:blipFill>
          <a:blip r:embed="rId2"/>
          <a:stretch>
            <a:fillRect/>
          </a:stretch>
        </p:blipFill>
        <p:spPr>
          <a:xfrm>
            <a:off x="10657148" y="6189447"/>
            <a:ext cx="1392820" cy="668553"/>
          </a:xfrm>
          <a:prstGeom prst="rect">
            <a:avLst/>
          </a:prstGeom>
        </p:spPr>
      </p:pic>
      <p:pic>
        <p:nvPicPr>
          <p:cNvPr id="14" name="Picture 13" descr="A diagram of a network connection&#10;&#10;Description automatically generated">
            <a:extLst>
              <a:ext uri="{FF2B5EF4-FFF2-40B4-BE49-F238E27FC236}">
                <a16:creationId xmlns:a16="http://schemas.microsoft.com/office/drawing/2014/main" id="{20A7C8EE-C060-20AD-1E96-FFBD827244FC}"/>
              </a:ext>
            </a:extLst>
          </p:cNvPr>
          <p:cNvPicPr>
            <a:picLocks noChangeAspect="1"/>
          </p:cNvPicPr>
          <p:nvPr/>
        </p:nvPicPr>
        <p:blipFill>
          <a:blip r:embed="rId3"/>
          <a:stretch>
            <a:fillRect/>
          </a:stretch>
        </p:blipFill>
        <p:spPr>
          <a:xfrm>
            <a:off x="469899" y="1015999"/>
            <a:ext cx="10896439" cy="4673415"/>
          </a:xfrm>
          <a:prstGeom prst="rect">
            <a:avLst/>
          </a:prstGeom>
        </p:spPr>
      </p:pic>
    </p:spTree>
    <p:extLst>
      <p:ext uri="{BB962C8B-B14F-4D97-AF65-F5344CB8AC3E}">
        <p14:creationId xmlns:p14="http://schemas.microsoft.com/office/powerpoint/2010/main" val="158347789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0"/>
            <a:ext cx="10515600" cy="866267"/>
          </a:xfrm>
          <a:prstGeom prst="rect">
            <a:avLst/>
          </a:prstGeom>
        </p:spPr>
        <p:txBody>
          <a:bodyPr/>
          <a:lstStyle/>
          <a:p>
            <a:r>
              <a:rPr lang="en-US" b="1" dirty="0">
                <a:solidFill>
                  <a:srgbClr val="C00000"/>
                </a:solidFill>
              </a:rPr>
              <a:t>Remote Access to Device/Server</a:t>
            </a:r>
            <a:endParaRPr b="1" dirty="0">
              <a:solidFill>
                <a:srgbClr val="C00000"/>
              </a:solidFill>
            </a:endParaRPr>
          </a:p>
        </p:txBody>
      </p:sp>
      <p:pic>
        <p:nvPicPr>
          <p:cNvPr id="5" name="Picture 4">
            <a:extLst>
              <a:ext uri="{FF2B5EF4-FFF2-40B4-BE49-F238E27FC236}">
                <a16:creationId xmlns:a16="http://schemas.microsoft.com/office/drawing/2014/main" id="{38EAD374-4E65-AAE1-2380-A1B01BAC6DAA}"/>
              </a:ext>
            </a:extLst>
          </p:cNvPr>
          <p:cNvPicPr>
            <a:picLocks noChangeAspect="1"/>
          </p:cNvPicPr>
          <p:nvPr/>
        </p:nvPicPr>
        <p:blipFill>
          <a:blip r:embed="rId2"/>
          <a:stretch>
            <a:fillRect/>
          </a:stretch>
        </p:blipFill>
        <p:spPr>
          <a:xfrm>
            <a:off x="10657148" y="6189447"/>
            <a:ext cx="1392820" cy="668553"/>
          </a:xfrm>
          <a:prstGeom prst="rect">
            <a:avLst/>
          </a:prstGeom>
        </p:spPr>
      </p:pic>
      <p:pic>
        <p:nvPicPr>
          <p:cNvPr id="3" name="Picture 2" descr="A diagram of a firewall connection&#10;&#10;Description automatically generated">
            <a:extLst>
              <a:ext uri="{FF2B5EF4-FFF2-40B4-BE49-F238E27FC236}">
                <a16:creationId xmlns:a16="http://schemas.microsoft.com/office/drawing/2014/main" id="{69317ED0-94A9-7BA0-2CF3-B5CE864201DF}"/>
              </a:ext>
            </a:extLst>
          </p:cNvPr>
          <p:cNvPicPr>
            <a:picLocks noChangeAspect="1"/>
          </p:cNvPicPr>
          <p:nvPr/>
        </p:nvPicPr>
        <p:blipFill>
          <a:blip r:embed="rId3"/>
          <a:stretch>
            <a:fillRect/>
          </a:stretch>
        </p:blipFill>
        <p:spPr>
          <a:xfrm>
            <a:off x="446115" y="1560040"/>
            <a:ext cx="10961400" cy="3952069"/>
          </a:xfrm>
          <a:prstGeom prst="rect">
            <a:avLst/>
          </a:prstGeom>
        </p:spPr>
      </p:pic>
    </p:spTree>
    <p:extLst>
      <p:ext uri="{BB962C8B-B14F-4D97-AF65-F5344CB8AC3E}">
        <p14:creationId xmlns:p14="http://schemas.microsoft.com/office/powerpoint/2010/main" val="285350956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diagram of a computer network&#10;&#10;Description automatically generated">
            <a:extLst>
              <a:ext uri="{FF2B5EF4-FFF2-40B4-BE49-F238E27FC236}">
                <a16:creationId xmlns:a16="http://schemas.microsoft.com/office/drawing/2014/main" id="{B44A2A0A-EBF6-1962-13EA-BD102BD8F9C8}"/>
              </a:ext>
            </a:extLst>
          </p:cNvPr>
          <p:cNvPicPr>
            <a:picLocks noChangeAspect="1"/>
          </p:cNvPicPr>
          <p:nvPr/>
        </p:nvPicPr>
        <p:blipFill>
          <a:blip r:embed="rId2"/>
          <a:stretch>
            <a:fillRect/>
          </a:stretch>
        </p:blipFill>
        <p:spPr>
          <a:xfrm>
            <a:off x="-34977" y="1208155"/>
            <a:ext cx="9217285" cy="5687261"/>
          </a:xfrm>
          <a:prstGeom prst="rect">
            <a:avLst/>
          </a:prstGeom>
        </p:spPr>
      </p:pic>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0"/>
            <a:ext cx="10515600" cy="866267"/>
          </a:xfrm>
          <a:prstGeom prst="rect">
            <a:avLst/>
          </a:prstGeom>
        </p:spPr>
        <p:txBody>
          <a:bodyPr/>
          <a:lstStyle/>
          <a:p>
            <a:r>
              <a:rPr lang="en-US" b="1" dirty="0">
                <a:solidFill>
                  <a:srgbClr val="C00000"/>
                </a:solidFill>
              </a:rPr>
              <a:t>Pen Testing Tools</a:t>
            </a:r>
            <a:endParaRPr b="1" dirty="0">
              <a:solidFill>
                <a:srgbClr val="C00000"/>
              </a:solidFill>
            </a:endParaRPr>
          </a:p>
        </p:txBody>
      </p:sp>
      <p:pic>
        <p:nvPicPr>
          <p:cNvPr id="5" name="Picture 4">
            <a:extLst>
              <a:ext uri="{FF2B5EF4-FFF2-40B4-BE49-F238E27FC236}">
                <a16:creationId xmlns:a16="http://schemas.microsoft.com/office/drawing/2014/main" id="{38EAD374-4E65-AAE1-2380-A1B01BAC6DAA}"/>
              </a:ext>
            </a:extLst>
          </p:cNvPr>
          <p:cNvPicPr>
            <a:picLocks noChangeAspect="1"/>
          </p:cNvPicPr>
          <p:nvPr/>
        </p:nvPicPr>
        <p:blipFill>
          <a:blip r:embed="rId3"/>
          <a:stretch>
            <a:fillRect/>
          </a:stretch>
        </p:blipFill>
        <p:spPr>
          <a:xfrm>
            <a:off x="10657148" y="6189447"/>
            <a:ext cx="1392820" cy="668553"/>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5A5BCBC6-32EE-27A1-972A-A34102DB45CF}"/>
              </a:ext>
            </a:extLst>
          </p:cNvPr>
          <p:cNvPicPr>
            <a:picLocks noChangeAspect="1"/>
          </p:cNvPicPr>
          <p:nvPr/>
        </p:nvPicPr>
        <p:blipFill>
          <a:blip r:embed="rId4"/>
          <a:stretch>
            <a:fillRect/>
          </a:stretch>
        </p:blipFill>
        <p:spPr>
          <a:xfrm>
            <a:off x="8054716" y="44544"/>
            <a:ext cx="4137284" cy="2327223"/>
          </a:xfrm>
          <a:prstGeom prst="rect">
            <a:avLst/>
          </a:prstGeom>
        </p:spPr>
      </p:pic>
    </p:spTree>
    <p:extLst>
      <p:ext uri="{BB962C8B-B14F-4D97-AF65-F5344CB8AC3E}">
        <p14:creationId xmlns:p14="http://schemas.microsoft.com/office/powerpoint/2010/main" val="145820985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quot;&quot;"/>
          <p:cNvSpPr/>
          <p:nvPr/>
        </p:nvSpPr>
        <p:spPr>
          <a:xfrm>
            <a:off x="0" y="0"/>
            <a:ext cx="12192000" cy="6858000"/>
          </a:xfrm>
          <a:prstGeom prst="rect">
            <a:avLst/>
          </a:prstGeom>
          <a:solidFill>
            <a:srgbClr val="404040"/>
          </a:solidFill>
          <a:ln w="12700">
            <a:miter lim="400000"/>
          </a:ln>
        </p:spPr>
        <p:txBody>
          <a:bodyPr lIns="45719" rIns="45719" anchor="ctr"/>
          <a:lstStyle/>
          <a:p>
            <a:endParaRPr/>
          </a:p>
        </p:txBody>
      </p:sp>
      <p:sp>
        <p:nvSpPr>
          <p:cNvPr id="301" name="NAT"/>
          <p:cNvSpPr txBox="1">
            <a:spLocks noGrp="1"/>
          </p:cNvSpPr>
          <p:nvPr>
            <p:ph type="title" idx="4294967295"/>
          </p:nvPr>
        </p:nvSpPr>
        <p:spPr>
          <a:xfrm>
            <a:off x="5491162" y="485775"/>
            <a:ext cx="6373813" cy="5886450"/>
          </a:xfrm>
          <a:prstGeom prst="rect">
            <a:avLst/>
          </a:prstGeom>
        </p:spPr>
        <p:txBody>
          <a:bodyPr anchor="b">
            <a:normAutofit/>
          </a:bodyPr>
          <a:lstStyle>
            <a:lvl1pPr>
              <a:defRPr sz="6000">
                <a:solidFill>
                  <a:srgbClr val="FFFFFF"/>
                </a:solidFill>
                <a:latin typeface="Arial"/>
                <a:ea typeface="Arial"/>
                <a:cs typeface="Arial"/>
                <a:sym typeface="Arial"/>
              </a:defRPr>
            </a:lvl1pPr>
          </a:lstStyle>
          <a:p>
            <a:r>
              <a:t>NAT</a:t>
            </a:r>
          </a:p>
        </p:txBody>
      </p:sp>
      <p:sp>
        <p:nvSpPr>
          <p:cNvPr id="302" name="&quot;&quot;"/>
          <p:cNvSpPr/>
          <p:nvPr/>
        </p:nvSpPr>
        <p:spPr>
          <a:xfrm flipH="1">
            <a:off x="0" y="0"/>
            <a:ext cx="6172200" cy="685800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42" y="0"/>
                </a:lnTo>
                <a:lnTo>
                  <a:pt x="123" y="841"/>
                </a:lnTo>
                <a:cubicBezTo>
                  <a:pt x="42" y="1562"/>
                  <a:pt x="0" y="2293"/>
                  <a:pt x="0" y="3033"/>
                </a:cubicBezTo>
                <a:cubicBezTo>
                  <a:pt x="0" y="10800"/>
                  <a:pt x="4591" y="17602"/>
                  <a:pt x="11464" y="21361"/>
                </a:cubicBezTo>
                <a:lnTo>
                  <a:pt x="11925" y="21600"/>
                </a:lnTo>
                <a:lnTo>
                  <a:pt x="21600" y="21600"/>
                </a:lnTo>
                <a:lnTo>
                  <a:pt x="21600" y="0"/>
                </a:lnTo>
                <a:close/>
              </a:path>
            </a:pathLst>
          </a:custGeom>
          <a:solidFill>
            <a:srgbClr val="FFFFFF">
              <a:alpha val="79998"/>
            </a:srgbClr>
          </a:solidFill>
          <a:ln w="12700">
            <a:miter lim="400000"/>
          </a:ln>
        </p:spPr>
        <p:txBody>
          <a:bodyPr lIns="45719" rIns="45719" anchor="ctr"/>
          <a:lstStyle/>
          <a:p>
            <a:endParaRPr/>
          </a:p>
        </p:txBody>
      </p:sp>
      <p:sp>
        <p:nvSpPr>
          <p:cNvPr id="303" name="&quot;&quot;"/>
          <p:cNvSpPr/>
          <p:nvPr/>
        </p:nvSpPr>
        <p:spPr>
          <a:xfrm>
            <a:off x="0" y="0"/>
            <a:ext cx="6024563" cy="685800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348" y="0"/>
                </a:lnTo>
                <a:lnTo>
                  <a:pt x="21477" y="895"/>
                </a:lnTo>
                <a:cubicBezTo>
                  <a:pt x="21558" y="1598"/>
                  <a:pt x="21600" y="2311"/>
                  <a:pt x="21600" y="3033"/>
                </a:cubicBezTo>
                <a:cubicBezTo>
                  <a:pt x="21600" y="10972"/>
                  <a:pt x="16563" y="17877"/>
                  <a:pt x="9143" y="21418"/>
                </a:cubicBezTo>
                <a:lnTo>
                  <a:pt x="8738" y="21600"/>
                </a:lnTo>
                <a:lnTo>
                  <a:pt x="0" y="21600"/>
                </a:lnTo>
                <a:lnTo>
                  <a:pt x="0" y="0"/>
                </a:lnTo>
                <a:close/>
              </a:path>
            </a:pathLst>
          </a:custGeom>
          <a:solidFill>
            <a:srgbClr val="FFFFFF"/>
          </a:solidFill>
          <a:ln w="12700">
            <a:miter lim="400000"/>
          </a:ln>
        </p:spPr>
        <p:txBody>
          <a:bodyPr lIns="45719" rIns="45719" anchor="ctr"/>
          <a:lstStyle/>
          <a:p>
            <a:endParaRPr/>
          </a:p>
        </p:txBody>
      </p:sp>
      <p:pic>
        <p:nvPicPr>
          <p:cNvPr id="304" name="image.png" descr="image.png"/>
          <p:cNvPicPr>
            <a:picLocks noChangeAspect="1"/>
          </p:cNvPicPr>
          <p:nvPr/>
        </p:nvPicPr>
        <p:blipFill>
          <a:blip r:embed="rId2"/>
          <a:stretch>
            <a:fillRect/>
          </a:stretch>
        </p:blipFill>
        <p:spPr>
          <a:xfrm>
            <a:off x="314325" y="485775"/>
            <a:ext cx="4740275" cy="2274888"/>
          </a:xfrm>
          <a:prstGeom prst="rect">
            <a:avLst/>
          </a:prstGeom>
          <a:ln w="12700">
            <a:miter lim="400000"/>
          </a:ln>
        </p:spPr>
      </p:pic>
      <p:sp>
        <p:nvSpPr>
          <p:cNvPr id="305" name="“From bits to information”"/>
          <p:cNvSpPr txBox="1"/>
          <p:nvPr/>
        </p:nvSpPr>
        <p:spPr>
          <a:xfrm>
            <a:off x="388620" y="3062287"/>
            <a:ext cx="2564269" cy="3708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r>
              <a:t>“From bits to information”</a:t>
            </a:r>
          </a:p>
        </p:txBody>
      </p:sp>
      <p:sp>
        <p:nvSpPr>
          <p:cNvPr id="306" name="Line"/>
          <p:cNvSpPr/>
          <p:nvPr/>
        </p:nvSpPr>
        <p:spPr>
          <a:xfrm>
            <a:off x="314325" y="2946400"/>
            <a:ext cx="4930775" cy="0"/>
          </a:xfrm>
          <a:prstGeom prst="line">
            <a:avLst/>
          </a:prstGeom>
          <a:ln w="57150">
            <a:solidFill>
              <a:srgbClr val="C00000"/>
            </a:solidFill>
            <a:miter/>
          </a:ln>
        </p:spPr>
        <p:txBody>
          <a:bodyPr lIns="45719" rIns="45719"/>
          <a:lstStyle/>
          <a:p>
            <a:endParaRPr/>
          </a:p>
        </p:txBody>
      </p:sp>
    </p:spTree>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8" name="image.png" descr="image.png"/>
          <p:cNvPicPr>
            <a:picLocks noChangeAspect="1"/>
          </p:cNvPicPr>
          <p:nvPr/>
        </p:nvPicPr>
        <p:blipFill>
          <a:blip r:embed="rId2"/>
          <a:stretch>
            <a:fillRect/>
          </a:stretch>
        </p:blipFill>
        <p:spPr>
          <a:xfrm>
            <a:off x="10042525" y="5684837"/>
            <a:ext cx="2149475" cy="1030288"/>
          </a:xfrm>
          <a:prstGeom prst="rect">
            <a:avLst/>
          </a:prstGeom>
          <a:ln w="12700">
            <a:miter lim="400000"/>
          </a:ln>
        </p:spPr>
      </p:pic>
      <p:sp>
        <p:nvSpPr>
          <p:cNvPr id="309" name="Layered Model"/>
          <p:cNvSpPr txBox="1">
            <a:spLocks noGrp="1"/>
          </p:cNvSpPr>
          <p:nvPr>
            <p:ph type="title" idx="4294967295"/>
          </p:nvPr>
        </p:nvSpPr>
        <p:spPr>
          <a:xfrm>
            <a:off x="0" y="0"/>
            <a:ext cx="10515600" cy="866775"/>
          </a:xfrm>
          <a:prstGeom prst="rect">
            <a:avLst/>
          </a:prstGeom>
        </p:spPr>
        <p:txBody>
          <a:bodyPr>
            <a:normAutofit/>
          </a:bodyPr>
          <a:lstStyle>
            <a:lvl1pPr>
              <a:defRPr>
                <a:solidFill>
                  <a:srgbClr val="C00000"/>
                </a:solidFill>
              </a:defRPr>
            </a:lvl1pPr>
          </a:lstStyle>
          <a:p>
            <a:r>
              <a:t>Layered Model</a:t>
            </a:r>
          </a:p>
        </p:txBody>
      </p:sp>
      <p:sp>
        <p:nvSpPr>
          <p:cNvPr id="312" name="Double-click to edit"/>
          <p:cNvSpPr txBox="1">
            <a:spLocks noGrp="1"/>
          </p:cNvSpPr>
          <p:nvPr>
            <p:ph type="body" idx="4294967295"/>
          </p:nvPr>
        </p:nvSpPr>
        <p:spPr>
          <a:xfrm>
            <a:off x="838200" y="1825624"/>
            <a:ext cx="10515600" cy="4351339"/>
          </a:xfrm>
          <a:prstGeom prst="rect">
            <a:avLst/>
          </a:prstGeom>
        </p:spPr>
        <p:txBody>
          <a:bodyPr>
            <a:normAutofit/>
          </a:bodyPr>
          <a:lstStyle/>
          <a:p>
            <a:endParaRPr dirty="0"/>
          </a:p>
        </p:txBody>
      </p:sp>
      <p:pic>
        <p:nvPicPr>
          <p:cNvPr id="313" name="image.tif" descr="image.tif"/>
          <p:cNvPicPr>
            <a:picLocks noChangeAspect="1"/>
          </p:cNvPicPr>
          <p:nvPr/>
        </p:nvPicPr>
        <p:blipFill>
          <a:blip r:embed="rId3"/>
          <a:stretch>
            <a:fillRect/>
          </a:stretch>
        </p:blipFill>
        <p:spPr>
          <a:xfrm>
            <a:off x="127000" y="989012"/>
            <a:ext cx="7764463" cy="5878513"/>
          </a:xfrm>
          <a:prstGeom prst="rect">
            <a:avLst/>
          </a:prstGeom>
          <a:ln w="12700">
            <a:miter lim="400000"/>
          </a:ln>
        </p:spPr>
      </p:pic>
    </p:spTree>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5" name="image.png" descr="image.png"/>
          <p:cNvPicPr>
            <a:picLocks noChangeAspect="1"/>
          </p:cNvPicPr>
          <p:nvPr/>
        </p:nvPicPr>
        <p:blipFill>
          <a:blip r:embed="rId2"/>
          <a:stretch>
            <a:fillRect/>
          </a:stretch>
        </p:blipFill>
        <p:spPr>
          <a:xfrm>
            <a:off x="10042525" y="5684837"/>
            <a:ext cx="2149475" cy="1030288"/>
          </a:xfrm>
          <a:prstGeom prst="rect">
            <a:avLst/>
          </a:prstGeom>
          <a:ln w="12700">
            <a:miter lim="400000"/>
          </a:ln>
        </p:spPr>
      </p:pic>
      <p:sp>
        <p:nvSpPr>
          <p:cNvPr id="316" name="Layered Model"/>
          <p:cNvSpPr txBox="1">
            <a:spLocks noGrp="1"/>
          </p:cNvSpPr>
          <p:nvPr>
            <p:ph type="title" idx="4294967295"/>
          </p:nvPr>
        </p:nvSpPr>
        <p:spPr>
          <a:xfrm>
            <a:off x="0" y="0"/>
            <a:ext cx="10515600" cy="866775"/>
          </a:xfrm>
          <a:prstGeom prst="rect">
            <a:avLst/>
          </a:prstGeom>
        </p:spPr>
        <p:txBody>
          <a:bodyPr>
            <a:normAutofit/>
          </a:bodyPr>
          <a:lstStyle>
            <a:lvl1pPr>
              <a:defRPr>
                <a:solidFill>
                  <a:srgbClr val="C00000"/>
                </a:solidFill>
              </a:defRPr>
            </a:lvl1pPr>
          </a:lstStyle>
          <a:p>
            <a:r>
              <a:t>Layered Model</a:t>
            </a:r>
          </a:p>
        </p:txBody>
      </p:sp>
      <p:sp>
        <p:nvSpPr>
          <p:cNvPr id="319" name="Double-click to edit"/>
          <p:cNvSpPr txBox="1">
            <a:spLocks noGrp="1"/>
          </p:cNvSpPr>
          <p:nvPr>
            <p:ph type="body" idx="4294967295"/>
          </p:nvPr>
        </p:nvSpPr>
        <p:spPr>
          <a:xfrm>
            <a:off x="838200" y="1825624"/>
            <a:ext cx="10515600" cy="4351339"/>
          </a:xfrm>
          <a:prstGeom prst="rect">
            <a:avLst/>
          </a:prstGeom>
        </p:spPr>
        <p:txBody>
          <a:bodyPr>
            <a:normAutofit/>
          </a:bodyPr>
          <a:lstStyle/>
          <a:p>
            <a:endParaRPr/>
          </a:p>
        </p:txBody>
      </p:sp>
      <p:pic>
        <p:nvPicPr>
          <p:cNvPr id="320" name="image.tif" descr="image.tif"/>
          <p:cNvPicPr>
            <a:picLocks noChangeAspect="1"/>
          </p:cNvPicPr>
          <p:nvPr/>
        </p:nvPicPr>
        <p:blipFill>
          <a:blip r:embed="rId3"/>
          <a:stretch>
            <a:fillRect/>
          </a:stretch>
        </p:blipFill>
        <p:spPr>
          <a:xfrm>
            <a:off x="277812" y="901700"/>
            <a:ext cx="7662863" cy="5813425"/>
          </a:xfrm>
          <a:prstGeom prst="rect">
            <a:avLst/>
          </a:prstGeom>
          <a:ln w="12700">
            <a:miter lim="400000"/>
          </a:ln>
        </p:spPr>
      </p:pic>
    </p:spTree>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2" name="image.png" descr="image.png"/>
          <p:cNvPicPr>
            <a:picLocks noChangeAspect="1"/>
          </p:cNvPicPr>
          <p:nvPr/>
        </p:nvPicPr>
        <p:blipFill>
          <a:blip r:embed="rId2"/>
          <a:stretch>
            <a:fillRect/>
          </a:stretch>
        </p:blipFill>
        <p:spPr>
          <a:xfrm>
            <a:off x="10042525" y="5684837"/>
            <a:ext cx="2149475" cy="1030288"/>
          </a:xfrm>
          <a:prstGeom prst="rect">
            <a:avLst/>
          </a:prstGeom>
          <a:ln w="12700">
            <a:miter lim="400000"/>
          </a:ln>
        </p:spPr>
      </p:pic>
      <p:sp>
        <p:nvSpPr>
          <p:cNvPr id="323" name="Layered Model"/>
          <p:cNvSpPr txBox="1">
            <a:spLocks noGrp="1"/>
          </p:cNvSpPr>
          <p:nvPr>
            <p:ph type="title" idx="4294967295"/>
          </p:nvPr>
        </p:nvSpPr>
        <p:spPr>
          <a:xfrm>
            <a:off x="0" y="0"/>
            <a:ext cx="10515600" cy="866775"/>
          </a:xfrm>
          <a:prstGeom prst="rect">
            <a:avLst/>
          </a:prstGeom>
        </p:spPr>
        <p:txBody>
          <a:bodyPr>
            <a:normAutofit/>
          </a:bodyPr>
          <a:lstStyle>
            <a:lvl1pPr>
              <a:defRPr>
                <a:solidFill>
                  <a:srgbClr val="C00000"/>
                </a:solidFill>
              </a:defRPr>
            </a:lvl1pPr>
          </a:lstStyle>
          <a:p>
            <a:r>
              <a:t>Layered Model</a:t>
            </a:r>
          </a:p>
        </p:txBody>
      </p:sp>
      <p:sp>
        <p:nvSpPr>
          <p:cNvPr id="326" name="Double-click to edit"/>
          <p:cNvSpPr txBox="1">
            <a:spLocks noGrp="1"/>
          </p:cNvSpPr>
          <p:nvPr>
            <p:ph type="body" idx="4294967295"/>
          </p:nvPr>
        </p:nvSpPr>
        <p:spPr>
          <a:xfrm>
            <a:off x="838200" y="1825624"/>
            <a:ext cx="10515600" cy="4351339"/>
          </a:xfrm>
          <a:prstGeom prst="rect">
            <a:avLst/>
          </a:prstGeom>
        </p:spPr>
        <p:txBody>
          <a:bodyPr>
            <a:normAutofit/>
          </a:bodyPr>
          <a:lstStyle/>
          <a:p>
            <a:endParaRPr/>
          </a:p>
        </p:txBody>
      </p:sp>
      <p:pic>
        <p:nvPicPr>
          <p:cNvPr id="327" name="image.tif" descr="image.tif"/>
          <p:cNvPicPr>
            <a:picLocks noChangeAspect="1"/>
          </p:cNvPicPr>
          <p:nvPr/>
        </p:nvPicPr>
        <p:blipFill>
          <a:blip r:embed="rId3"/>
          <a:stretch>
            <a:fillRect/>
          </a:stretch>
        </p:blipFill>
        <p:spPr>
          <a:xfrm>
            <a:off x="268287" y="900112"/>
            <a:ext cx="7661276" cy="5775326"/>
          </a:xfrm>
          <a:prstGeom prst="rect">
            <a:avLst/>
          </a:prstGeom>
          <a:ln w="12700">
            <a:miter lim="400000"/>
          </a:ln>
        </p:spPr>
      </p:pic>
    </p:spTree>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9" name="image.png" descr="image.png"/>
          <p:cNvPicPr>
            <a:picLocks noChangeAspect="1"/>
          </p:cNvPicPr>
          <p:nvPr/>
        </p:nvPicPr>
        <p:blipFill>
          <a:blip r:embed="rId2"/>
          <a:stretch>
            <a:fillRect/>
          </a:stretch>
        </p:blipFill>
        <p:spPr>
          <a:xfrm>
            <a:off x="10042525" y="5684837"/>
            <a:ext cx="2149475" cy="1030288"/>
          </a:xfrm>
          <a:prstGeom prst="rect">
            <a:avLst/>
          </a:prstGeom>
          <a:ln w="12700">
            <a:miter lim="400000"/>
          </a:ln>
        </p:spPr>
      </p:pic>
      <p:sp>
        <p:nvSpPr>
          <p:cNvPr id="330" name="Layered Model"/>
          <p:cNvSpPr txBox="1">
            <a:spLocks noGrp="1"/>
          </p:cNvSpPr>
          <p:nvPr>
            <p:ph type="title" idx="4294967295"/>
          </p:nvPr>
        </p:nvSpPr>
        <p:spPr>
          <a:xfrm>
            <a:off x="0" y="0"/>
            <a:ext cx="10515600" cy="866775"/>
          </a:xfrm>
          <a:prstGeom prst="rect">
            <a:avLst/>
          </a:prstGeom>
        </p:spPr>
        <p:txBody>
          <a:bodyPr>
            <a:normAutofit/>
          </a:bodyPr>
          <a:lstStyle>
            <a:lvl1pPr>
              <a:defRPr>
                <a:solidFill>
                  <a:srgbClr val="C00000"/>
                </a:solidFill>
              </a:defRPr>
            </a:lvl1pPr>
          </a:lstStyle>
          <a:p>
            <a:r>
              <a:t>Layered Model</a:t>
            </a:r>
          </a:p>
        </p:txBody>
      </p:sp>
      <p:sp>
        <p:nvSpPr>
          <p:cNvPr id="333" name="Double-click to edit"/>
          <p:cNvSpPr txBox="1">
            <a:spLocks noGrp="1"/>
          </p:cNvSpPr>
          <p:nvPr>
            <p:ph type="body" idx="4294967295"/>
          </p:nvPr>
        </p:nvSpPr>
        <p:spPr>
          <a:xfrm>
            <a:off x="838200" y="1825624"/>
            <a:ext cx="10515600" cy="4351339"/>
          </a:xfrm>
          <a:prstGeom prst="rect">
            <a:avLst/>
          </a:prstGeom>
        </p:spPr>
        <p:txBody>
          <a:bodyPr>
            <a:normAutofit/>
          </a:bodyPr>
          <a:lstStyle/>
          <a:p>
            <a:endParaRPr/>
          </a:p>
        </p:txBody>
      </p:sp>
      <p:pic>
        <p:nvPicPr>
          <p:cNvPr id="334" name="image.tif" descr="image.tif"/>
          <p:cNvPicPr>
            <a:picLocks noChangeAspect="1"/>
          </p:cNvPicPr>
          <p:nvPr/>
        </p:nvPicPr>
        <p:blipFill>
          <a:blip r:embed="rId3"/>
          <a:stretch>
            <a:fillRect/>
          </a:stretch>
        </p:blipFill>
        <p:spPr>
          <a:xfrm>
            <a:off x="258762" y="901700"/>
            <a:ext cx="7675563" cy="5792788"/>
          </a:xfrm>
          <a:prstGeom prst="rect">
            <a:avLst/>
          </a:prstGeom>
          <a:ln w="12700">
            <a:miter lim="400000"/>
          </a:ln>
        </p:spPr>
      </p:pic>
    </p:spTree>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6" name="image.png" descr="image.png"/>
          <p:cNvPicPr>
            <a:picLocks noChangeAspect="1"/>
          </p:cNvPicPr>
          <p:nvPr/>
        </p:nvPicPr>
        <p:blipFill>
          <a:blip r:embed="rId2"/>
          <a:stretch>
            <a:fillRect/>
          </a:stretch>
        </p:blipFill>
        <p:spPr>
          <a:xfrm>
            <a:off x="10042525" y="5684837"/>
            <a:ext cx="2149475" cy="1030288"/>
          </a:xfrm>
          <a:prstGeom prst="rect">
            <a:avLst/>
          </a:prstGeom>
          <a:ln w="12700">
            <a:miter lim="400000"/>
          </a:ln>
        </p:spPr>
      </p:pic>
      <p:sp>
        <p:nvSpPr>
          <p:cNvPr id="337" name="Layered Model"/>
          <p:cNvSpPr txBox="1">
            <a:spLocks noGrp="1"/>
          </p:cNvSpPr>
          <p:nvPr>
            <p:ph type="title" idx="4294967295"/>
          </p:nvPr>
        </p:nvSpPr>
        <p:spPr>
          <a:xfrm>
            <a:off x="0" y="0"/>
            <a:ext cx="10515600" cy="866775"/>
          </a:xfrm>
          <a:prstGeom prst="rect">
            <a:avLst/>
          </a:prstGeom>
        </p:spPr>
        <p:txBody>
          <a:bodyPr>
            <a:normAutofit/>
          </a:bodyPr>
          <a:lstStyle>
            <a:lvl1pPr>
              <a:defRPr>
                <a:solidFill>
                  <a:srgbClr val="C00000"/>
                </a:solidFill>
              </a:defRPr>
            </a:lvl1pPr>
          </a:lstStyle>
          <a:p>
            <a:r>
              <a:t>Layered Model</a:t>
            </a:r>
          </a:p>
        </p:txBody>
      </p:sp>
      <p:sp>
        <p:nvSpPr>
          <p:cNvPr id="340" name="Double-click to edit"/>
          <p:cNvSpPr txBox="1">
            <a:spLocks noGrp="1"/>
          </p:cNvSpPr>
          <p:nvPr>
            <p:ph type="body" idx="4294967295"/>
          </p:nvPr>
        </p:nvSpPr>
        <p:spPr>
          <a:xfrm>
            <a:off x="838200" y="1825624"/>
            <a:ext cx="10515600" cy="4351339"/>
          </a:xfrm>
          <a:prstGeom prst="rect">
            <a:avLst/>
          </a:prstGeom>
        </p:spPr>
        <p:txBody>
          <a:bodyPr>
            <a:normAutofit/>
          </a:bodyPr>
          <a:lstStyle/>
          <a:p>
            <a:endParaRPr/>
          </a:p>
        </p:txBody>
      </p:sp>
      <p:pic>
        <p:nvPicPr>
          <p:cNvPr id="341" name="image.tif" descr="image.tif"/>
          <p:cNvPicPr>
            <a:picLocks noChangeAspect="1"/>
          </p:cNvPicPr>
          <p:nvPr/>
        </p:nvPicPr>
        <p:blipFill>
          <a:blip r:embed="rId3"/>
          <a:stretch>
            <a:fillRect/>
          </a:stretch>
        </p:blipFill>
        <p:spPr>
          <a:xfrm>
            <a:off x="198437" y="812800"/>
            <a:ext cx="7996238" cy="6032500"/>
          </a:xfrm>
          <a:prstGeom prst="rect">
            <a:avLst/>
          </a:prstGeom>
          <a:ln w="12700">
            <a:miter lim="400000"/>
          </a:ln>
        </p:spPr>
      </p:pic>
    </p:spTree>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3" name="image.png" descr="image.png"/>
          <p:cNvPicPr>
            <a:picLocks noChangeAspect="1"/>
          </p:cNvPicPr>
          <p:nvPr/>
        </p:nvPicPr>
        <p:blipFill>
          <a:blip r:embed="rId2"/>
          <a:stretch>
            <a:fillRect/>
          </a:stretch>
        </p:blipFill>
        <p:spPr>
          <a:xfrm>
            <a:off x="10042525" y="5684837"/>
            <a:ext cx="2149475" cy="1030288"/>
          </a:xfrm>
          <a:prstGeom prst="rect">
            <a:avLst/>
          </a:prstGeom>
          <a:ln w="12700">
            <a:miter lim="400000"/>
          </a:ln>
        </p:spPr>
      </p:pic>
      <p:sp>
        <p:nvSpPr>
          <p:cNvPr id="344" name="Layered Model"/>
          <p:cNvSpPr txBox="1">
            <a:spLocks noGrp="1"/>
          </p:cNvSpPr>
          <p:nvPr>
            <p:ph type="title" idx="4294967295"/>
          </p:nvPr>
        </p:nvSpPr>
        <p:spPr>
          <a:xfrm>
            <a:off x="0" y="0"/>
            <a:ext cx="10515600" cy="866775"/>
          </a:xfrm>
          <a:prstGeom prst="rect">
            <a:avLst/>
          </a:prstGeom>
        </p:spPr>
        <p:txBody>
          <a:bodyPr>
            <a:normAutofit/>
          </a:bodyPr>
          <a:lstStyle>
            <a:lvl1pPr>
              <a:defRPr>
                <a:solidFill>
                  <a:srgbClr val="C00000"/>
                </a:solidFill>
              </a:defRPr>
            </a:lvl1pPr>
          </a:lstStyle>
          <a:p>
            <a:r>
              <a:t>Layered Model</a:t>
            </a:r>
          </a:p>
        </p:txBody>
      </p:sp>
      <p:sp>
        <p:nvSpPr>
          <p:cNvPr id="347" name="Double-click to edit"/>
          <p:cNvSpPr txBox="1">
            <a:spLocks noGrp="1"/>
          </p:cNvSpPr>
          <p:nvPr>
            <p:ph type="body" idx="4294967295"/>
          </p:nvPr>
        </p:nvSpPr>
        <p:spPr>
          <a:xfrm>
            <a:off x="838200" y="1825624"/>
            <a:ext cx="10515600" cy="4351339"/>
          </a:xfrm>
          <a:prstGeom prst="rect">
            <a:avLst/>
          </a:prstGeom>
        </p:spPr>
        <p:txBody>
          <a:bodyPr>
            <a:normAutofit/>
          </a:bodyPr>
          <a:lstStyle/>
          <a:p>
            <a:endParaRPr/>
          </a:p>
        </p:txBody>
      </p:sp>
      <p:pic>
        <p:nvPicPr>
          <p:cNvPr id="348" name="image.tif" descr="image.tif"/>
          <p:cNvPicPr>
            <a:picLocks noChangeAspect="1"/>
          </p:cNvPicPr>
          <p:nvPr/>
        </p:nvPicPr>
        <p:blipFill>
          <a:blip r:embed="rId3"/>
          <a:stretch>
            <a:fillRect/>
          </a:stretch>
        </p:blipFill>
        <p:spPr>
          <a:xfrm>
            <a:off x="395287" y="866775"/>
            <a:ext cx="7742238" cy="5840413"/>
          </a:xfrm>
          <a:prstGeom prst="rect">
            <a:avLst/>
          </a:prstGeom>
          <a:ln w="12700">
            <a:miter lim="400000"/>
          </a:ln>
        </p:spPr>
      </p:pic>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Outline"/>
          <p:cNvSpPr txBox="1">
            <a:spLocks noGrp="1"/>
          </p:cNvSpPr>
          <p:nvPr>
            <p:ph type="title" idx="4294967295"/>
          </p:nvPr>
        </p:nvSpPr>
        <p:spPr>
          <a:xfrm>
            <a:off x="655637" y="365125"/>
            <a:ext cx="5119688" cy="1692275"/>
          </a:xfrm>
          <a:prstGeom prst="rect">
            <a:avLst/>
          </a:prstGeom>
        </p:spPr>
        <p:txBody>
          <a:bodyPr>
            <a:normAutofit/>
          </a:bodyPr>
          <a:lstStyle>
            <a:lvl1pPr>
              <a:defRPr>
                <a:solidFill>
                  <a:srgbClr val="C00000"/>
                </a:solidFill>
              </a:defRPr>
            </a:lvl1pPr>
          </a:lstStyle>
          <a:p>
            <a:r>
              <a:t>Outline</a:t>
            </a:r>
          </a:p>
        </p:txBody>
      </p:sp>
      <p:sp>
        <p:nvSpPr>
          <p:cNvPr id="52" name="&quot;&quot;"/>
          <p:cNvSpPr/>
          <p:nvPr/>
        </p:nvSpPr>
        <p:spPr>
          <a:xfrm>
            <a:off x="655637" y="2316162"/>
            <a:ext cx="4572001" cy="1"/>
          </a:xfrm>
          <a:prstGeom prst="line">
            <a:avLst/>
          </a:prstGeom>
          <a:ln w="19050" cap="sq">
            <a:solidFill>
              <a:srgbClr val="000000"/>
            </a:solidFill>
            <a:miter/>
          </a:ln>
        </p:spPr>
        <p:txBody>
          <a:bodyPr lIns="45719" rIns="45719"/>
          <a:lstStyle/>
          <a:p>
            <a:endParaRPr/>
          </a:p>
        </p:txBody>
      </p:sp>
      <p:sp>
        <p:nvSpPr>
          <p:cNvPr id="53" name="Data, Information, Knowledge and Wisdom.…"/>
          <p:cNvSpPr txBox="1"/>
          <p:nvPr/>
        </p:nvSpPr>
        <p:spPr>
          <a:xfrm>
            <a:off x="701357" y="2574925"/>
            <a:ext cx="5028249" cy="56271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marL="228600" indent="-228600">
              <a:lnSpc>
                <a:spcPct val="90000"/>
              </a:lnSpc>
              <a:spcBef>
                <a:spcPts val="1000"/>
              </a:spcBef>
              <a:buSzPct val="100000"/>
              <a:buFont typeface="Arial"/>
              <a:buChar char="•"/>
            </a:pPr>
            <a:r>
              <a:rPr dirty="0"/>
              <a:t>Data, Information, Knowledge and Wisdom.</a:t>
            </a:r>
          </a:p>
          <a:p>
            <a:pPr marL="228600" indent="-228600">
              <a:lnSpc>
                <a:spcPct val="90000"/>
              </a:lnSpc>
              <a:spcBef>
                <a:spcPts val="1000"/>
              </a:spcBef>
              <a:buSzPct val="100000"/>
              <a:buFont typeface="Arial"/>
              <a:buChar char="•"/>
            </a:pPr>
            <a:r>
              <a:rPr dirty="0"/>
              <a:t>Information Security and Forensic Computing.</a:t>
            </a:r>
          </a:p>
          <a:p>
            <a:pPr marL="228600" indent="-228600">
              <a:lnSpc>
                <a:spcPct val="90000"/>
              </a:lnSpc>
              <a:spcBef>
                <a:spcPts val="1000"/>
              </a:spcBef>
              <a:buSzPct val="100000"/>
              <a:buFont typeface="Arial"/>
              <a:buChar char="•"/>
            </a:pPr>
            <a:r>
              <a:rPr dirty="0"/>
              <a:t>Impact and Harm.</a:t>
            </a:r>
          </a:p>
          <a:p>
            <a:pPr marL="228600" indent="-228600">
              <a:lnSpc>
                <a:spcPct val="90000"/>
              </a:lnSpc>
              <a:spcBef>
                <a:spcPts val="1000"/>
              </a:spcBef>
              <a:buSzPct val="100000"/>
              <a:buFont typeface="Arial"/>
              <a:buChar char="•"/>
            </a:pPr>
            <a:r>
              <a:rPr dirty="0"/>
              <a:t>Risks, Costs and Benefits.</a:t>
            </a:r>
          </a:p>
          <a:p>
            <a:pPr marL="228600" indent="-228600">
              <a:lnSpc>
                <a:spcPct val="90000"/>
              </a:lnSpc>
              <a:spcBef>
                <a:spcPts val="1000"/>
              </a:spcBef>
              <a:buSzPct val="100000"/>
              <a:buFont typeface="Arial"/>
              <a:buChar char="•"/>
            </a:pPr>
            <a:r>
              <a:rPr dirty="0"/>
              <a:t>Kill Chain Models.</a:t>
            </a:r>
          </a:p>
          <a:p>
            <a:pPr marL="228600" indent="-228600">
              <a:lnSpc>
                <a:spcPct val="90000"/>
              </a:lnSpc>
              <a:spcBef>
                <a:spcPts val="1000"/>
              </a:spcBef>
              <a:buSzPct val="100000"/>
              <a:buFont typeface="Arial"/>
              <a:buChar char="•"/>
            </a:pPr>
            <a:r>
              <a:rPr dirty="0" err="1"/>
              <a:t>Defence</a:t>
            </a:r>
            <a:r>
              <a:rPr dirty="0"/>
              <a:t> Mechanisms.</a:t>
            </a:r>
          </a:p>
          <a:p>
            <a:pPr marL="228600" indent="-228600">
              <a:lnSpc>
                <a:spcPct val="90000"/>
              </a:lnSpc>
              <a:spcBef>
                <a:spcPts val="1000"/>
              </a:spcBef>
              <a:buSzPct val="100000"/>
              <a:buFont typeface="Arial"/>
              <a:buChar char="•"/>
            </a:pPr>
            <a:r>
              <a:rPr dirty="0" err="1"/>
              <a:t>Defence</a:t>
            </a:r>
            <a:r>
              <a:rPr dirty="0"/>
              <a:t>-in-Depth.</a:t>
            </a:r>
            <a:endParaRPr lang="en-US" dirty="0"/>
          </a:p>
          <a:p>
            <a:pPr marL="228600" indent="-228600">
              <a:lnSpc>
                <a:spcPct val="90000"/>
              </a:lnSpc>
              <a:spcBef>
                <a:spcPts val="1000"/>
              </a:spcBef>
              <a:buSzPct val="100000"/>
              <a:buFont typeface="Arial"/>
              <a:buChar char="•"/>
            </a:pPr>
            <a:r>
              <a:rPr lang="en-GB" dirty="0"/>
              <a:t>Network Security: NAT, Stateful Firewalls and Proxies</a:t>
            </a:r>
            <a:endParaRPr dirty="0"/>
          </a:p>
          <a:p>
            <a:pPr marL="228600" indent="-228600">
              <a:lnSpc>
                <a:spcPct val="90000"/>
              </a:lnSpc>
              <a:spcBef>
                <a:spcPts val="1000"/>
              </a:spcBef>
              <a:buSzPct val="100000"/>
              <a:buFont typeface="Arial"/>
              <a:buChar char="•"/>
            </a:pPr>
            <a:endParaRPr dirty="0"/>
          </a:p>
          <a:p>
            <a:pPr marL="228600" indent="-228600">
              <a:lnSpc>
                <a:spcPct val="90000"/>
              </a:lnSpc>
              <a:spcBef>
                <a:spcPts val="1000"/>
              </a:spcBef>
              <a:buSzPct val="100000"/>
              <a:buFont typeface="Arial"/>
              <a:buChar char="•"/>
            </a:pPr>
            <a:endParaRPr dirty="0"/>
          </a:p>
          <a:p>
            <a:pPr marL="228600" indent="-228600">
              <a:lnSpc>
                <a:spcPct val="90000"/>
              </a:lnSpc>
              <a:spcBef>
                <a:spcPts val="1000"/>
              </a:spcBef>
              <a:buSzPct val="100000"/>
              <a:buFont typeface="Arial"/>
              <a:buChar char="•"/>
            </a:pPr>
            <a:endParaRPr dirty="0"/>
          </a:p>
          <a:p>
            <a:pPr marL="228600" indent="-228600">
              <a:lnSpc>
                <a:spcPct val="90000"/>
              </a:lnSpc>
              <a:spcBef>
                <a:spcPts val="1000"/>
              </a:spcBef>
              <a:buSzPct val="100000"/>
              <a:buFont typeface="Arial"/>
              <a:buChar char="•"/>
            </a:pPr>
            <a:endParaRPr dirty="0"/>
          </a:p>
          <a:p>
            <a:pPr marL="228600" indent="-228600">
              <a:lnSpc>
                <a:spcPct val="90000"/>
              </a:lnSpc>
              <a:spcBef>
                <a:spcPts val="1000"/>
              </a:spcBef>
              <a:buSzPct val="100000"/>
              <a:buFont typeface="Arial"/>
              <a:buChar char="•"/>
            </a:pPr>
            <a:endParaRPr dirty="0"/>
          </a:p>
          <a:p>
            <a:pPr marL="228600" indent="-228600">
              <a:lnSpc>
                <a:spcPct val="90000"/>
              </a:lnSpc>
              <a:spcBef>
                <a:spcPts val="1000"/>
              </a:spcBef>
              <a:buSzPct val="100000"/>
              <a:buFont typeface="Arial"/>
              <a:buChar char="•"/>
            </a:pPr>
            <a:endParaRPr dirty="0"/>
          </a:p>
        </p:txBody>
      </p:sp>
      <p:pic>
        <p:nvPicPr>
          <p:cNvPr id="54" name="grayscale photo of audio mixer" descr="grayscale photo of audio mixer"/>
          <p:cNvPicPr>
            <a:picLocks noChangeAspect="1"/>
          </p:cNvPicPr>
          <p:nvPr/>
        </p:nvPicPr>
        <p:blipFill>
          <a:blip r:embed="rId2"/>
          <a:stretch>
            <a:fillRect/>
          </a:stretch>
        </p:blipFill>
        <p:spPr>
          <a:xfrm>
            <a:off x="7137400" y="0"/>
            <a:ext cx="5067300" cy="6858000"/>
          </a:xfrm>
          <a:prstGeom prst="rect">
            <a:avLst/>
          </a:prstGeom>
          <a:ln w="12700">
            <a:miter lim="400000"/>
          </a:ln>
        </p:spPr>
      </p:pic>
      <p:pic>
        <p:nvPicPr>
          <p:cNvPr id="55" name="image.png" descr="image.png"/>
          <p:cNvPicPr>
            <a:picLocks noChangeAspect="1"/>
          </p:cNvPicPr>
          <p:nvPr/>
        </p:nvPicPr>
        <p:blipFill>
          <a:blip r:embed="rId3"/>
          <a:stretch>
            <a:fillRect/>
          </a:stretch>
        </p:blipFill>
        <p:spPr>
          <a:xfrm>
            <a:off x="7299325" y="0"/>
            <a:ext cx="1676400" cy="804863"/>
          </a:xfrm>
          <a:prstGeom prst="rect">
            <a:avLst/>
          </a:prstGeom>
          <a:ln w="12700">
            <a:miter lim="400000"/>
          </a:ln>
        </p:spPr>
      </p:pic>
    </p:spTree>
  </p:cSld>
  <p:clrMapOvr>
    <a:masterClrMapping/>
  </p:clrMapOvr>
  <p:transition spd="me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0" name="image.png" descr="image.png"/>
          <p:cNvPicPr>
            <a:picLocks noChangeAspect="1"/>
          </p:cNvPicPr>
          <p:nvPr/>
        </p:nvPicPr>
        <p:blipFill>
          <a:blip r:embed="rId2"/>
          <a:stretch>
            <a:fillRect/>
          </a:stretch>
        </p:blipFill>
        <p:spPr>
          <a:xfrm>
            <a:off x="10042525" y="5684837"/>
            <a:ext cx="2149475" cy="1030288"/>
          </a:xfrm>
          <a:prstGeom prst="rect">
            <a:avLst/>
          </a:prstGeom>
          <a:ln w="12700">
            <a:miter lim="400000"/>
          </a:ln>
        </p:spPr>
      </p:pic>
      <p:sp>
        <p:nvSpPr>
          <p:cNvPr id="351" name="Layered Model"/>
          <p:cNvSpPr txBox="1">
            <a:spLocks noGrp="1"/>
          </p:cNvSpPr>
          <p:nvPr>
            <p:ph type="title" idx="4294967295"/>
          </p:nvPr>
        </p:nvSpPr>
        <p:spPr>
          <a:xfrm>
            <a:off x="0" y="0"/>
            <a:ext cx="10515600" cy="866775"/>
          </a:xfrm>
          <a:prstGeom prst="rect">
            <a:avLst/>
          </a:prstGeom>
        </p:spPr>
        <p:txBody>
          <a:bodyPr>
            <a:normAutofit/>
          </a:bodyPr>
          <a:lstStyle>
            <a:lvl1pPr>
              <a:defRPr>
                <a:solidFill>
                  <a:srgbClr val="C00000"/>
                </a:solidFill>
              </a:defRPr>
            </a:lvl1pPr>
          </a:lstStyle>
          <a:p>
            <a:r>
              <a:t>Layered Model</a:t>
            </a:r>
          </a:p>
        </p:txBody>
      </p:sp>
      <p:sp>
        <p:nvSpPr>
          <p:cNvPr id="354" name="Double-click to edit"/>
          <p:cNvSpPr txBox="1">
            <a:spLocks noGrp="1"/>
          </p:cNvSpPr>
          <p:nvPr>
            <p:ph type="body" idx="4294967295"/>
          </p:nvPr>
        </p:nvSpPr>
        <p:spPr>
          <a:xfrm>
            <a:off x="838200" y="1825624"/>
            <a:ext cx="10515600" cy="4351339"/>
          </a:xfrm>
          <a:prstGeom prst="rect">
            <a:avLst/>
          </a:prstGeom>
        </p:spPr>
        <p:txBody>
          <a:bodyPr>
            <a:normAutofit/>
          </a:bodyPr>
          <a:lstStyle/>
          <a:p>
            <a:endParaRPr/>
          </a:p>
        </p:txBody>
      </p:sp>
      <p:pic>
        <p:nvPicPr>
          <p:cNvPr id="355" name="image.tif" descr="image.tif"/>
          <p:cNvPicPr>
            <a:picLocks noChangeAspect="1"/>
          </p:cNvPicPr>
          <p:nvPr/>
        </p:nvPicPr>
        <p:blipFill>
          <a:blip r:embed="rId3"/>
          <a:stretch>
            <a:fillRect/>
          </a:stretch>
        </p:blipFill>
        <p:spPr>
          <a:xfrm>
            <a:off x="382587" y="1006475"/>
            <a:ext cx="7754938" cy="5851525"/>
          </a:xfrm>
          <a:prstGeom prst="rect">
            <a:avLst/>
          </a:prstGeom>
          <a:ln w="12700">
            <a:miter lim="400000"/>
          </a:ln>
        </p:spPr>
      </p:pic>
    </p:spTree>
  </p:cSld>
  <p:clrMapOvr>
    <a:masterClrMapping/>
  </p:clrMapOvr>
  <p:transition spd="me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7" name="image.png" descr="image.png"/>
          <p:cNvPicPr>
            <a:picLocks noChangeAspect="1"/>
          </p:cNvPicPr>
          <p:nvPr/>
        </p:nvPicPr>
        <p:blipFill>
          <a:blip r:embed="rId2"/>
          <a:stretch>
            <a:fillRect/>
          </a:stretch>
        </p:blipFill>
        <p:spPr>
          <a:xfrm>
            <a:off x="10042525" y="5684837"/>
            <a:ext cx="2149475" cy="1030288"/>
          </a:xfrm>
          <a:prstGeom prst="rect">
            <a:avLst/>
          </a:prstGeom>
          <a:ln w="12700">
            <a:miter lim="400000"/>
          </a:ln>
        </p:spPr>
      </p:pic>
      <p:sp>
        <p:nvSpPr>
          <p:cNvPr id="358" name="Layered Model"/>
          <p:cNvSpPr txBox="1">
            <a:spLocks noGrp="1"/>
          </p:cNvSpPr>
          <p:nvPr>
            <p:ph type="title" idx="4294967295"/>
          </p:nvPr>
        </p:nvSpPr>
        <p:spPr>
          <a:xfrm>
            <a:off x="0" y="0"/>
            <a:ext cx="10515600" cy="866775"/>
          </a:xfrm>
          <a:prstGeom prst="rect">
            <a:avLst/>
          </a:prstGeom>
        </p:spPr>
        <p:txBody>
          <a:bodyPr>
            <a:normAutofit/>
          </a:bodyPr>
          <a:lstStyle>
            <a:lvl1pPr>
              <a:defRPr>
                <a:solidFill>
                  <a:srgbClr val="C00000"/>
                </a:solidFill>
              </a:defRPr>
            </a:lvl1pPr>
          </a:lstStyle>
          <a:p>
            <a:r>
              <a:t>Layered Model</a:t>
            </a:r>
          </a:p>
        </p:txBody>
      </p:sp>
      <p:sp>
        <p:nvSpPr>
          <p:cNvPr id="361" name="Double-click to edit"/>
          <p:cNvSpPr txBox="1">
            <a:spLocks noGrp="1"/>
          </p:cNvSpPr>
          <p:nvPr>
            <p:ph type="body" idx="4294967295"/>
          </p:nvPr>
        </p:nvSpPr>
        <p:spPr>
          <a:xfrm>
            <a:off x="838200" y="1825624"/>
            <a:ext cx="10515600" cy="4351339"/>
          </a:xfrm>
          <a:prstGeom prst="rect">
            <a:avLst/>
          </a:prstGeom>
        </p:spPr>
        <p:txBody>
          <a:bodyPr>
            <a:normAutofit/>
          </a:bodyPr>
          <a:lstStyle/>
          <a:p>
            <a:endParaRPr/>
          </a:p>
        </p:txBody>
      </p:sp>
      <p:pic>
        <p:nvPicPr>
          <p:cNvPr id="362" name="image.tif" descr="image.tif"/>
          <p:cNvPicPr>
            <a:picLocks noChangeAspect="1"/>
          </p:cNvPicPr>
          <p:nvPr/>
        </p:nvPicPr>
        <p:blipFill>
          <a:blip r:embed="rId3"/>
          <a:stretch>
            <a:fillRect/>
          </a:stretch>
        </p:blipFill>
        <p:spPr>
          <a:xfrm>
            <a:off x="258762" y="827087"/>
            <a:ext cx="8107363" cy="6118226"/>
          </a:xfrm>
          <a:prstGeom prst="rect">
            <a:avLst/>
          </a:prstGeom>
          <a:ln w="12700">
            <a:miter lim="400000"/>
          </a:ln>
        </p:spPr>
      </p:pic>
    </p:spTree>
  </p:cSld>
  <p:clrMapOvr>
    <a:masterClrMapping/>
  </p:clrMapOvr>
  <p:transition spd="me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4" name="image.png" descr="image.png"/>
          <p:cNvPicPr>
            <a:picLocks noChangeAspect="1"/>
          </p:cNvPicPr>
          <p:nvPr/>
        </p:nvPicPr>
        <p:blipFill>
          <a:blip r:embed="rId2"/>
          <a:stretch>
            <a:fillRect/>
          </a:stretch>
        </p:blipFill>
        <p:spPr>
          <a:xfrm>
            <a:off x="10042525" y="5684837"/>
            <a:ext cx="2149475" cy="1030288"/>
          </a:xfrm>
          <a:prstGeom prst="rect">
            <a:avLst/>
          </a:prstGeom>
          <a:ln w="12700">
            <a:miter lim="400000"/>
          </a:ln>
        </p:spPr>
      </p:pic>
      <p:sp>
        <p:nvSpPr>
          <p:cNvPr id="365" name="Layered Model"/>
          <p:cNvSpPr txBox="1">
            <a:spLocks noGrp="1"/>
          </p:cNvSpPr>
          <p:nvPr>
            <p:ph type="title" idx="4294967295"/>
          </p:nvPr>
        </p:nvSpPr>
        <p:spPr>
          <a:xfrm>
            <a:off x="0" y="0"/>
            <a:ext cx="10515600" cy="866775"/>
          </a:xfrm>
          <a:prstGeom prst="rect">
            <a:avLst/>
          </a:prstGeom>
        </p:spPr>
        <p:txBody>
          <a:bodyPr>
            <a:normAutofit/>
          </a:bodyPr>
          <a:lstStyle>
            <a:lvl1pPr>
              <a:defRPr>
                <a:solidFill>
                  <a:srgbClr val="C00000"/>
                </a:solidFill>
              </a:defRPr>
            </a:lvl1pPr>
          </a:lstStyle>
          <a:p>
            <a:r>
              <a:t>Layered Model</a:t>
            </a:r>
          </a:p>
        </p:txBody>
      </p:sp>
      <p:sp>
        <p:nvSpPr>
          <p:cNvPr id="368" name="Double-click to edit"/>
          <p:cNvSpPr txBox="1">
            <a:spLocks noGrp="1"/>
          </p:cNvSpPr>
          <p:nvPr>
            <p:ph type="body" idx="4294967295"/>
          </p:nvPr>
        </p:nvSpPr>
        <p:spPr>
          <a:xfrm>
            <a:off x="838200" y="1825624"/>
            <a:ext cx="10515600" cy="4351339"/>
          </a:xfrm>
          <a:prstGeom prst="rect">
            <a:avLst/>
          </a:prstGeom>
        </p:spPr>
        <p:txBody>
          <a:bodyPr>
            <a:normAutofit/>
          </a:bodyPr>
          <a:lstStyle/>
          <a:p>
            <a:endParaRPr/>
          </a:p>
        </p:txBody>
      </p:sp>
      <p:pic>
        <p:nvPicPr>
          <p:cNvPr id="369" name="image.tif" descr="image.tif"/>
          <p:cNvPicPr>
            <a:picLocks noChangeAspect="1"/>
          </p:cNvPicPr>
          <p:nvPr/>
        </p:nvPicPr>
        <p:blipFill>
          <a:blip r:embed="rId3"/>
          <a:stretch>
            <a:fillRect/>
          </a:stretch>
        </p:blipFill>
        <p:spPr>
          <a:xfrm>
            <a:off x="222250" y="904875"/>
            <a:ext cx="7700963" cy="5810250"/>
          </a:xfrm>
          <a:prstGeom prst="rect">
            <a:avLst/>
          </a:prstGeom>
          <a:ln w="12700">
            <a:miter lim="400000"/>
          </a:ln>
        </p:spPr>
      </p:pic>
    </p:spTree>
  </p:cSld>
  <p:clrMapOvr>
    <a:masterClrMapping/>
  </p:clrMapOvr>
  <p:transition spd="me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1" name="&quot;&quot;"/>
          <p:cNvSpPr/>
          <p:nvPr/>
        </p:nvSpPr>
        <p:spPr>
          <a:xfrm>
            <a:off x="0" y="0"/>
            <a:ext cx="12192000" cy="6858000"/>
          </a:xfrm>
          <a:prstGeom prst="rect">
            <a:avLst/>
          </a:prstGeom>
          <a:solidFill>
            <a:srgbClr val="404040"/>
          </a:solidFill>
          <a:ln w="12700">
            <a:miter lim="400000"/>
          </a:ln>
        </p:spPr>
        <p:txBody>
          <a:bodyPr lIns="45719" rIns="45719" anchor="ctr"/>
          <a:lstStyle/>
          <a:p>
            <a:endParaRPr/>
          </a:p>
        </p:txBody>
      </p:sp>
      <p:sp>
        <p:nvSpPr>
          <p:cNvPr id="372" name="Stateful Firewalls"/>
          <p:cNvSpPr txBox="1">
            <a:spLocks noGrp="1"/>
          </p:cNvSpPr>
          <p:nvPr>
            <p:ph type="title" idx="4294967295"/>
          </p:nvPr>
        </p:nvSpPr>
        <p:spPr>
          <a:xfrm>
            <a:off x="5491162" y="485775"/>
            <a:ext cx="6373813" cy="5886450"/>
          </a:xfrm>
          <a:prstGeom prst="rect">
            <a:avLst/>
          </a:prstGeom>
        </p:spPr>
        <p:txBody>
          <a:bodyPr anchor="b">
            <a:normAutofit/>
          </a:bodyPr>
          <a:lstStyle>
            <a:lvl1pPr>
              <a:defRPr sz="6000">
                <a:solidFill>
                  <a:srgbClr val="FFFFFF"/>
                </a:solidFill>
                <a:latin typeface="Arial"/>
                <a:ea typeface="Arial"/>
                <a:cs typeface="Arial"/>
                <a:sym typeface="Arial"/>
              </a:defRPr>
            </a:lvl1pPr>
          </a:lstStyle>
          <a:p>
            <a:r>
              <a:t>Stateful Firewalls</a:t>
            </a:r>
          </a:p>
        </p:txBody>
      </p:sp>
      <p:sp>
        <p:nvSpPr>
          <p:cNvPr id="373" name="&quot;&quot;"/>
          <p:cNvSpPr/>
          <p:nvPr/>
        </p:nvSpPr>
        <p:spPr>
          <a:xfrm flipH="1">
            <a:off x="0" y="0"/>
            <a:ext cx="6172200" cy="685800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42" y="0"/>
                </a:lnTo>
                <a:lnTo>
                  <a:pt x="123" y="841"/>
                </a:lnTo>
                <a:cubicBezTo>
                  <a:pt x="42" y="1562"/>
                  <a:pt x="0" y="2293"/>
                  <a:pt x="0" y="3033"/>
                </a:cubicBezTo>
                <a:cubicBezTo>
                  <a:pt x="0" y="10800"/>
                  <a:pt x="4591" y="17602"/>
                  <a:pt x="11464" y="21361"/>
                </a:cubicBezTo>
                <a:lnTo>
                  <a:pt x="11925" y="21600"/>
                </a:lnTo>
                <a:lnTo>
                  <a:pt x="21600" y="21600"/>
                </a:lnTo>
                <a:lnTo>
                  <a:pt x="21600" y="0"/>
                </a:lnTo>
                <a:close/>
              </a:path>
            </a:pathLst>
          </a:custGeom>
          <a:solidFill>
            <a:srgbClr val="FFFFFF">
              <a:alpha val="79998"/>
            </a:srgbClr>
          </a:solidFill>
          <a:ln w="12700">
            <a:miter lim="400000"/>
          </a:ln>
        </p:spPr>
        <p:txBody>
          <a:bodyPr lIns="45719" rIns="45719" anchor="ctr"/>
          <a:lstStyle/>
          <a:p>
            <a:endParaRPr/>
          </a:p>
        </p:txBody>
      </p:sp>
      <p:sp>
        <p:nvSpPr>
          <p:cNvPr id="374" name="&quot;&quot;"/>
          <p:cNvSpPr/>
          <p:nvPr/>
        </p:nvSpPr>
        <p:spPr>
          <a:xfrm>
            <a:off x="0" y="0"/>
            <a:ext cx="6024563" cy="685800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348" y="0"/>
                </a:lnTo>
                <a:lnTo>
                  <a:pt x="21477" y="895"/>
                </a:lnTo>
                <a:cubicBezTo>
                  <a:pt x="21558" y="1598"/>
                  <a:pt x="21600" y="2311"/>
                  <a:pt x="21600" y="3033"/>
                </a:cubicBezTo>
                <a:cubicBezTo>
                  <a:pt x="21600" y="10972"/>
                  <a:pt x="16563" y="17877"/>
                  <a:pt x="9143" y="21418"/>
                </a:cubicBezTo>
                <a:lnTo>
                  <a:pt x="8738" y="21600"/>
                </a:lnTo>
                <a:lnTo>
                  <a:pt x="0" y="21600"/>
                </a:lnTo>
                <a:lnTo>
                  <a:pt x="0" y="0"/>
                </a:lnTo>
                <a:close/>
              </a:path>
            </a:pathLst>
          </a:custGeom>
          <a:solidFill>
            <a:srgbClr val="FFFFFF"/>
          </a:solidFill>
          <a:ln w="12700">
            <a:miter lim="400000"/>
          </a:ln>
        </p:spPr>
        <p:txBody>
          <a:bodyPr lIns="45719" rIns="45719" anchor="ctr"/>
          <a:lstStyle/>
          <a:p>
            <a:endParaRPr/>
          </a:p>
        </p:txBody>
      </p:sp>
      <p:pic>
        <p:nvPicPr>
          <p:cNvPr id="375" name="image.png" descr="image.png"/>
          <p:cNvPicPr>
            <a:picLocks noChangeAspect="1"/>
          </p:cNvPicPr>
          <p:nvPr/>
        </p:nvPicPr>
        <p:blipFill>
          <a:blip r:embed="rId2"/>
          <a:stretch>
            <a:fillRect/>
          </a:stretch>
        </p:blipFill>
        <p:spPr>
          <a:xfrm>
            <a:off x="314325" y="485775"/>
            <a:ext cx="4740275" cy="2274888"/>
          </a:xfrm>
          <a:prstGeom prst="rect">
            <a:avLst/>
          </a:prstGeom>
          <a:ln w="12700">
            <a:miter lim="400000"/>
          </a:ln>
        </p:spPr>
      </p:pic>
      <p:sp>
        <p:nvSpPr>
          <p:cNvPr id="376" name="“From bits to information”"/>
          <p:cNvSpPr txBox="1"/>
          <p:nvPr/>
        </p:nvSpPr>
        <p:spPr>
          <a:xfrm>
            <a:off x="388620" y="3062287"/>
            <a:ext cx="2564269" cy="3708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r>
              <a:t>“From bits to information”</a:t>
            </a:r>
          </a:p>
        </p:txBody>
      </p:sp>
      <p:sp>
        <p:nvSpPr>
          <p:cNvPr id="377" name="Line"/>
          <p:cNvSpPr/>
          <p:nvPr/>
        </p:nvSpPr>
        <p:spPr>
          <a:xfrm>
            <a:off x="314325" y="2946400"/>
            <a:ext cx="4930775" cy="0"/>
          </a:xfrm>
          <a:prstGeom prst="line">
            <a:avLst/>
          </a:prstGeom>
          <a:ln w="57150">
            <a:solidFill>
              <a:srgbClr val="C00000"/>
            </a:solidFill>
            <a:miter/>
          </a:ln>
        </p:spPr>
        <p:txBody>
          <a:bodyPr lIns="45719" rIns="45719"/>
          <a:lstStyle/>
          <a:p>
            <a:endParaRPr/>
          </a:p>
        </p:txBody>
      </p:sp>
    </p:spTree>
  </p:cSld>
  <p:clrMapOvr>
    <a:masterClrMapping/>
  </p:clrMapOvr>
  <p:transition spd="me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9" name="image.png" descr="image.png"/>
          <p:cNvPicPr>
            <a:picLocks noChangeAspect="1"/>
          </p:cNvPicPr>
          <p:nvPr/>
        </p:nvPicPr>
        <p:blipFill>
          <a:blip r:embed="rId2"/>
          <a:stretch>
            <a:fillRect/>
          </a:stretch>
        </p:blipFill>
        <p:spPr>
          <a:xfrm>
            <a:off x="10042525" y="5684837"/>
            <a:ext cx="2149475" cy="1030288"/>
          </a:xfrm>
          <a:prstGeom prst="rect">
            <a:avLst/>
          </a:prstGeom>
          <a:ln w="12700">
            <a:miter lim="400000"/>
          </a:ln>
        </p:spPr>
      </p:pic>
      <p:sp>
        <p:nvSpPr>
          <p:cNvPr id="380" name="Layered Model"/>
          <p:cNvSpPr txBox="1">
            <a:spLocks noGrp="1"/>
          </p:cNvSpPr>
          <p:nvPr>
            <p:ph type="title" idx="4294967295"/>
          </p:nvPr>
        </p:nvSpPr>
        <p:spPr>
          <a:xfrm>
            <a:off x="0" y="0"/>
            <a:ext cx="10515600" cy="866775"/>
          </a:xfrm>
          <a:prstGeom prst="rect">
            <a:avLst/>
          </a:prstGeom>
        </p:spPr>
        <p:txBody>
          <a:bodyPr>
            <a:normAutofit/>
          </a:bodyPr>
          <a:lstStyle>
            <a:lvl1pPr>
              <a:defRPr>
                <a:solidFill>
                  <a:srgbClr val="C00000"/>
                </a:solidFill>
              </a:defRPr>
            </a:lvl1pPr>
          </a:lstStyle>
          <a:p>
            <a:r>
              <a:t>Layered Model</a:t>
            </a:r>
          </a:p>
        </p:txBody>
      </p:sp>
      <p:pic>
        <p:nvPicPr>
          <p:cNvPr id="381" name="grayscale photo of audio mixer" descr="grayscale photo of audio mixer"/>
          <p:cNvPicPr>
            <a:picLocks noChangeAspect="1"/>
          </p:cNvPicPr>
          <p:nvPr/>
        </p:nvPicPr>
        <p:blipFill>
          <a:blip r:embed="rId3"/>
          <a:stretch>
            <a:fillRect/>
          </a:stretch>
        </p:blipFill>
        <p:spPr>
          <a:xfrm>
            <a:off x="7137400" y="0"/>
            <a:ext cx="5067300" cy="6858000"/>
          </a:xfrm>
          <a:prstGeom prst="rect">
            <a:avLst/>
          </a:prstGeom>
          <a:ln w="12700">
            <a:miter lim="400000"/>
          </a:ln>
        </p:spPr>
      </p:pic>
      <p:pic>
        <p:nvPicPr>
          <p:cNvPr id="382" name="image.png" descr="image.png"/>
          <p:cNvPicPr>
            <a:picLocks noChangeAspect="1"/>
          </p:cNvPicPr>
          <p:nvPr/>
        </p:nvPicPr>
        <p:blipFill>
          <a:blip r:embed="rId2"/>
          <a:stretch>
            <a:fillRect/>
          </a:stretch>
        </p:blipFill>
        <p:spPr>
          <a:xfrm>
            <a:off x="7299325" y="0"/>
            <a:ext cx="1676400" cy="804863"/>
          </a:xfrm>
          <a:prstGeom prst="rect">
            <a:avLst/>
          </a:prstGeom>
          <a:ln w="12700">
            <a:miter lim="400000"/>
          </a:ln>
        </p:spPr>
      </p:pic>
      <p:sp>
        <p:nvSpPr>
          <p:cNvPr id="383" name="Double-click to edit"/>
          <p:cNvSpPr txBox="1">
            <a:spLocks noGrp="1"/>
          </p:cNvSpPr>
          <p:nvPr>
            <p:ph type="body" idx="4294967295"/>
          </p:nvPr>
        </p:nvSpPr>
        <p:spPr>
          <a:xfrm>
            <a:off x="838200" y="1825624"/>
            <a:ext cx="10515600" cy="4351339"/>
          </a:xfrm>
          <a:prstGeom prst="rect">
            <a:avLst/>
          </a:prstGeom>
        </p:spPr>
        <p:txBody>
          <a:bodyPr>
            <a:normAutofit/>
          </a:bodyPr>
          <a:lstStyle/>
          <a:p>
            <a:endParaRPr/>
          </a:p>
        </p:txBody>
      </p:sp>
      <p:pic>
        <p:nvPicPr>
          <p:cNvPr id="384" name="image.tif" descr="image.tif"/>
          <p:cNvPicPr>
            <a:picLocks noChangeAspect="1"/>
          </p:cNvPicPr>
          <p:nvPr/>
        </p:nvPicPr>
        <p:blipFill>
          <a:blip r:embed="rId4"/>
          <a:stretch>
            <a:fillRect/>
          </a:stretch>
        </p:blipFill>
        <p:spPr>
          <a:xfrm>
            <a:off x="249237" y="866775"/>
            <a:ext cx="7480301" cy="5643563"/>
          </a:xfrm>
          <a:prstGeom prst="rect">
            <a:avLst/>
          </a:prstGeom>
          <a:ln w="12700">
            <a:miter lim="400000"/>
          </a:ln>
        </p:spPr>
      </p:pic>
    </p:spTree>
  </p:cSld>
  <p:clrMapOvr>
    <a:masterClrMapping/>
  </p:clrMapOvr>
  <p:transition spd="me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6" name="image.png" descr="image.png"/>
          <p:cNvPicPr>
            <a:picLocks noChangeAspect="1"/>
          </p:cNvPicPr>
          <p:nvPr/>
        </p:nvPicPr>
        <p:blipFill>
          <a:blip r:embed="rId2"/>
          <a:stretch>
            <a:fillRect/>
          </a:stretch>
        </p:blipFill>
        <p:spPr>
          <a:xfrm>
            <a:off x="10042525" y="5684837"/>
            <a:ext cx="2149475" cy="1030288"/>
          </a:xfrm>
          <a:prstGeom prst="rect">
            <a:avLst/>
          </a:prstGeom>
          <a:ln w="12700">
            <a:miter lim="400000"/>
          </a:ln>
        </p:spPr>
      </p:pic>
      <p:sp>
        <p:nvSpPr>
          <p:cNvPr id="387" name="Layered Model"/>
          <p:cNvSpPr txBox="1">
            <a:spLocks noGrp="1"/>
          </p:cNvSpPr>
          <p:nvPr>
            <p:ph type="title" idx="4294967295"/>
          </p:nvPr>
        </p:nvSpPr>
        <p:spPr>
          <a:xfrm>
            <a:off x="0" y="0"/>
            <a:ext cx="10515600" cy="866775"/>
          </a:xfrm>
          <a:prstGeom prst="rect">
            <a:avLst/>
          </a:prstGeom>
        </p:spPr>
        <p:txBody>
          <a:bodyPr>
            <a:normAutofit/>
          </a:bodyPr>
          <a:lstStyle>
            <a:lvl1pPr>
              <a:defRPr>
                <a:solidFill>
                  <a:srgbClr val="C00000"/>
                </a:solidFill>
              </a:defRPr>
            </a:lvl1pPr>
          </a:lstStyle>
          <a:p>
            <a:r>
              <a:t>Layered Model</a:t>
            </a:r>
          </a:p>
        </p:txBody>
      </p:sp>
      <p:pic>
        <p:nvPicPr>
          <p:cNvPr id="388" name="grayscale photo of audio mixer" descr="grayscale photo of audio mixer"/>
          <p:cNvPicPr>
            <a:picLocks noChangeAspect="1"/>
          </p:cNvPicPr>
          <p:nvPr/>
        </p:nvPicPr>
        <p:blipFill>
          <a:blip r:embed="rId3"/>
          <a:stretch>
            <a:fillRect/>
          </a:stretch>
        </p:blipFill>
        <p:spPr>
          <a:xfrm>
            <a:off x="7137400" y="0"/>
            <a:ext cx="5067300" cy="6858000"/>
          </a:xfrm>
          <a:prstGeom prst="rect">
            <a:avLst/>
          </a:prstGeom>
          <a:ln w="12700">
            <a:miter lim="400000"/>
          </a:ln>
        </p:spPr>
      </p:pic>
      <p:pic>
        <p:nvPicPr>
          <p:cNvPr id="389" name="image.png" descr="image.png"/>
          <p:cNvPicPr>
            <a:picLocks noChangeAspect="1"/>
          </p:cNvPicPr>
          <p:nvPr/>
        </p:nvPicPr>
        <p:blipFill>
          <a:blip r:embed="rId2"/>
          <a:stretch>
            <a:fillRect/>
          </a:stretch>
        </p:blipFill>
        <p:spPr>
          <a:xfrm>
            <a:off x="7299325" y="0"/>
            <a:ext cx="1676400" cy="804863"/>
          </a:xfrm>
          <a:prstGeom prst="rect">
            <a:avLst/>
          </a:prstGeom>
          <a:ln w="12700">
            <a:miter lim="400000"/>
          </a:ln>
        </p:spPr>
      </p:pic>
      <p:sp>
        <p:nvSpPr>
          <p:cNvPr id="390" name="Double-click to edit"/>
          <p:cNvSpPr txBox="1">
            <a:spLocks noGrp="1"/>
          </p:cNvSpPr>
          <p:nvPr>
            <p:ph type="body" idx="4294967295"/>
          </p:nvPr>
        </p:nvSpPr>
        <p:spPr>
          <a:xfrm>
            <a:off x="838200" y="1825624"/>
            <a:ext cx="10515600" cy="4351339"/>
          </a:xfrm>
          <a:prstGeom prst="rect">
            <a:avLst/>
          </a:prstGeom>
        </p:spPr>
        <p:txBody>
          <a:bodyPr>
            <a:normAutofit/>
          </a:bodyPr>
          <a:lstStyle/>
          <a:p>
            <a:endParaRPr/>
          </a:p>
        </p:txBody>
      </p:sp>
      <p:pic>
        <p:nvPicPr>
          <p:cNvPr id="391" name="image.tif" descr="image.tif"/>
          <p:cNvPicPr>
            <a:picLocks noChangeAspect="1"/>
          </p:cNvPicPr>
          <p:nvPr/>
        </p:nvPicPr>
        <p:blipFill>
          <a:blip r:embed="rId4"/>
          <a:stretch>
            <a:fillRect/>
          </a:stretch>
        </p:blipFill>
        <p:spPr>
          <a:xfrm>
            <a:off x="41275" y="866775"/>
            <a:ext cx="7897813" cy="5959475"/>
          </a:xfrm>
          <a:prstGeom prst="rect">
            <a:avLst/>
          </a:prstGeom>
          <a:ln w="12700">
            <a:miter lim="400000"/>
          </a:ln>
        </p:spPr>
      </p:pic>
    </p:spTree>
  </p:cSld>
  <p:clrMapOvr>
    <a:masterClrMapping/>
  </p:clrMapOvr>
  <p:transition spd="me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3" name="image.png" descr="image.png"/>
          <p:cNvPicPr>
            <a:picLocks noChangeAspect="1"/>
          </p:cNvPicPr>
          <p:nvPr/>
        </p:nvPicPr>
        <p:blipFill>
          <a:blip r:embed="rId2"/>
          <a:stretch>
            <a:fillRect/>
          </a:stretch>
        </p:blipFill>
        <p:spPr>
          <a:xfrm>
            <a:off x="10042525" y="5684837"/>
            <a:ext cx="2149475" cy="1030288"/>
          </a:xfrm>
          <a:prstGeom prst="rect">
            <a:avLst/>
          </a:prstGeom>
          <a:ln w="12700">
            <a:miter lim="400000"/>
          </a:ln>
        </p:spPr>
      </p:pic>
      <p:sp>
        <p:nvSpPr>
          <p:cNvPr id="394" name="Layered Model"/>
          <p:cNvSpPr txBox="1">
            <a:spLocks noGrp="1"/>
          </p:cNvSpPr>
          <p:nvPr>
            <p:ph type="title" idx="4294967295"/>
          </p:nvPr>
        </p:nvSpPr>
        <p:spPr>
          <a:xfrm>
            <a:off x="0" y="0"/>
            <a:ext cx="10515600" cy="866775"/>
          </a:xfrm>
          <a:prstGeom prst="rect">
            <a:avLst/>
          </a:prstGeom>
        </p:spPr>
        <p:txBody>
          <a:bodyPr>
            <a:normAutofit/>
          </a:bodyPr>
          <a:lstStyle>
            <a:lvl1pPr>
              <a:defRPr>
                <a:solidFill>
                  <a:srgbClr val="C00000"/>
                </a:solidFill>
              </a:defRPr>
            </a:lvl1pPr>
          </a:lstStyle>
          <a:p>
            <a:r>
              <a:t>Layered Model</a:t>
            </a:r>
          </a:p>
        </p:txBody>
      </p:sp>
      <p:pic>
        <p:nvPicPr>
          <p:cNvPr id="395" name="grayscale photo of audio mixer" descr="grayscale photo of audio mixer"/>
          <p:cNvPicPr>
            <a:picLocks noChangeAspect="1"/>
          </p:cNvPicPr>
          <p:nvPr/>
        </p:nvPicPr>
        <p:blipFill>
          <a:blip r:embed="rId3"/>
          <a:stretch>
            <a:fillRect/>
          </a:stretch>
        </p:blipFill>
        <p:spPr>
          <a:xfrm>
            <a:off x="7137400" y="0"/>
            <a:ext cx="5067300" cy="6858000"/>
          </a:xfrm>
          <a:prstGeom prst="rect">
            <a:avLst/>
          </a:prstGeom>
          <a:ln w="12700">
            <a:miter lim="400000"/>
          </a:ln>
        </p:spPr>
      </p:pic>
      <p:pic>
        <p:nvPicPr>
          <p:cNvPr id="396" name="image.png" descr="image.png"/>
          <p:cNvPicPr>
            <a:picLocks noChangeAspect="1"/>
          </p:cNvPicPr>
          <p:nvPr/>
        </p:nvPicPr>
        <p:blipFill>
          <a:blip r:embed="rId2"/>
          <a:stretch>
            <a:fillRect/>
          </a:stretch>
        </p:blipFill>
        <p:spPr>
          <a:xfrm>
            <a:off x="7299325" y="0"/>
            <a:ext cx="1676400" cy="804863"/>
          </a:xfrm>
          <a:prstGeom prst="rect">
            <a:avLst/>
          </a:prstGeom>
          <a:ln w="12700">
            <a:miter lim="400000"/>
          </a:ln>
        </p:spPr>
      </p:pic>
      <p:sp>
        <p:nvSpPr>
          <p:cNvPr id="397" name="Double-click to edit"/>
          <p:cNvSpPr txBox="1">
            <a:spLocks noGrp="1"/>
          </p:cNvSpPr>
          <p:nvPr>
            <p:ph type="body" idx="4294967295"/>
          </p:nvPr>
        </p:nvSpPr>
        <p:spPr>
          <a:xfrm>
            <a:off x="838200" y="1825624"/>
            <a:ext cx="10515600" cy="4351339"/>
          </a:xfrm>
          <a:prstGeom prst="rect">
            <a:avLst/>
          </a:prstGeom>
        </p:spPr>
        <p:txBody>
          <a:bodyPr>
            <a:normAutofit/>
          </a:bodyPr>
          <a:lstStyle/>
          <a:p>
            <a:endParaRPr/>
          </a:p>
        </p:txBody>
      </p:sp>
      <p:pic>
        <p:nvPicPr>
          <p:cNvPr id="398" name="image.tif" descr="image.tif"/>
          <p:cNvPicPr>
            <a:picLocks noChangeAspect="1"/>
          </p:cNvPicPr>
          <p:nvPr/>
        </p:nvPicPr>
        <p:blipFill>
          <a:blip r:embed="rId4"/>
          <a:stretch>
            <a:fillRect/>
          </a:stretch>
        </p:blipFill>
        <p:spPr>
          <a:xfrm>
            <a:off x="236537" y="1035050"/>
            <a:ext cx="7507288" cy="5664200"/>
          </a:xfrm>
          <a:prstGeom prst="rect">
            <a:avLst/>
          </a:prstGeom>
          <a:ln w="12700">
            <a:miter lim="400000"/>
          </a:ln>
        </p:spPr>
      </p:pic>
    </p:spTree>
  </p:cSld>
  <p:clrMapOvr>
    <a:masterClrMapping/>
  </p:clrMapOvr>
  <p:transition spd="me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0" name="image.png" descr="image.png"/>
          <p:cNvPicPr>
            <a:picLocks noChangeAspect="1"/>
          </p:cNvPicPr>
          <p:nvPr/>
        </p:nvPicPr>
        <p:blipFill>
          <a:blip r:embed="rId2"/>
          <a:stretch>
            <a:fillRect/>
          </a:stretch>
        </p:blipFill>
        <p:spPr>
          <a:xfrm>
            <a:off x="10042525" y="5684837"/>
            <a:ext cx="2149475" cy="1030288"/>
          </a:xfrm>
          <a:prstGeom prst="rect">
            <a:avLst/>
          </a:prstGeom>
          <a:ln w="12700">
            <a:miter lim="400000"/>
          </a:ln>
        </p:spPr>
      </p:pic>
      <p:sp>
        <p:nvSpPr>
          <p:cNvPr id="401" name="Layered Model"/>
          <p:cNvSpPr txBox="1">
            <a:spLocks noGrp="1"/>
          </p:cNvSpPr>
          <p:nvPr>
            <p:ph type="title" idx="4294967295"/>
          </p:nvPr>
        </p:nvSpPr>
        <p:spPr>
          <a:xfrm>
            <a:off x="0" y="0"/>
            <a:ext cx="10515600" cy="866775"/>
          </a:xfrm>
          <a:prstGeom prst="rect">
            <a:avLst/>
          </a:prstGeom>
        </p:spPr>
        <p:txBody>
          <a:bodyPr>
            <a:normAutofit/>
          </a:bodyPr>
          <a:lstStyle>
            <a:lvl1pPr>
              <a:defRPr>
                <a:solidFill>
                  <a:srgbClr val="C00000"/>
                </a:solidFill>
              </a:defRPr>
            </a:lvl1pPr>
          </a:lstStyle>
          <a:p>
            <a:r>
              <a:t>Layered Model</a:t>
            </a:r>
          </a:p>
        </p:txBody>
      </p:sp>
      <p:pic>
        <p:nvPicPr>
          <p:cNvPr id="402" name="grayscale photo of audio mixer" descr="grayscale photo of audio mixer"/>
          <p:cNvPicPr>
            <a:picLocks noChangeAspect="1"/>
          </p:cNvPicPr>
          <p:nvPr/>
        </p:nvPicPr>
        <p:blipFill>
          <a:blip r:embed="rId3"/>
          <a:stretch>
            <a:fillRect/>
          </a:stretch>
        </p:blipFill>
        <p:spPr>
          <a:xfrm>
            <a:off x="7137400" y="0"/>
            <a:ext cx="5067300" cy="6858000"/>
          </a:xfrm>
          <a:prstGeom prst="rect">
            <a:avLst/>
          </a:prstGeom>
          <a:ln w="12700">
            <a:miter lim="400000"/>
          </a:ln>
        </p:spPr>
      </p:pic>
      <p:pic>
        <p:nvPicPr>
          <p:cNvPr id="403" name="image.png" descr="image.png"/>
          <p:cNvPicPr>
            <a:picLocks noChangeAspect="1"/>
          </p:cNvPicPr>
          <p:nvPr/>
        </p:nvPicPr>
        <p:blipFill>
          <a:blip r:embed="rId2"/>
          <a:stretch>
            <a:fillRect/>
          </a:stretch>
        </p:blipFill>
        <p:spPr>
          <a:xfrm>
            <a:off x="7299325" y="0"/>
            <a:ext cx="1676400" cy="804863"/>
          </a:xfrm>
          <a:prstGeom prst="rect">
            <a:avLst/>
          </a:prstGeom>
          <a:ln w="12700">
            <a:miter lim="400000"/>
          </a:ln>
        </p:spPr>
      </p:pic>
      <p:sp>
        <p:nvSpPr>
          <p:cNvPr id="404" name="Double-click to edit"/>
          <p:cNvSpPr txBox="1">
            <a:spLocks noGrp="1"/>
          </p:cNvSpPr>
          <p:nvPr>
            <p:ph type="body" idx="4294967295"/>
          </p:nvPr>
        </p:nvSpPr>
        <p:spPr>
          <a:xfrm>
            <a:off x="838200" y="1825624"/>
            <a:ext cx="10515600" cy="4351339"/>
          </a:xfrm>
          <a:prstGeom prst="rect">
            <a:avLst/>
          </a:prstGeom>
        </p:spPr>
        <p:txBody>
          <a:bodyPr>
            <a:normAutofit/>
          </a:bodyPr>
          <a:lstStyle/>
          <a:p>
            <a:endParaRPr/>
          </a:p>
        </p:txBody>
      </p:sp>
      <p:pic>
        <p:nvPicPr>
          <p:cNvPr id="405" name="image.tif" descr="image.tif"/>
          <p:cNvPicPr>
            <a:picLocks noChangeAspect="1"/>
          </p:cNvPicPr>
          <p:nvPr/>
        </p:nvPicPr>
        <p:blipFill>
          <a:blip r:embed="rId4"/>
          <a:stretch>
            <a:fillRect/>
          </a:stretch>
        </p:blipFill>
        <p:spPr>
          <a:xfrm>
            <a:off x="282575" y="866775"/>
            <a:ext cx="7415213" cy="5594350"/>
          </a:xfrm>
          <a:prstGeom prst="rect">
            <a:avLst/>
          </a:prstGeom>
          <a:ln w="12700">
            <a:miter lim="400000"/>
          </a:ln>
        </p:spPr>
      </p:pic>
    </p:spTree>
  </p:cSld>
  <p:clrMapOvr>
    <a:masterClrMapping/>
  </p:clrMapOvr>
  <p:transition spd="me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7" name="image.png" descr="image.png"/>
          <p:cNvPicPr>
            <a:picLocks noChangeAspect="1"/>
          </p:cNvPicPr>
          <p:nvPr/>
        </p:nvPicPr>
        <p:blipFill>
          <a:blip r:embed="rId2"/>
          <a:stretch>
            <a:fillRect/>
          </a:stretch>
        </p:blipFill>
        <p:spPr>
          <a:xfrm>
            <a:off x="10042525" y="5684837"/>
            <a:ext cx="2149475" cy="1030288"/>
          </a:xfrm>
          <a:prstGeom prst="rect">
            <a:avLst/>
          </a:prstGeom>
          <a:ln w="12700">
            <a:miter lim="400000"/>
          </a:ln>
        </p:spPr>
      </p:pic>
      <p:sp>
        <p:nvSpPr>
          <p:cNvPr id="408" name="Layered Model"/>
          <p:cNvSpPr txBox="1">
            <a:spLocks noGrp="1"/>
          </p:cNvSpPr>
          <p:nvPr>
            <p:ph type="title" idx="4294967295"/>
          </p:nvPr>
        </p:nvSpPr>
        <p:spPr>
          <a:xfrm>
            <a:off x="0" y="0"/>
            <a:ext cx="10515600" cy="866775"/>
          </a:xfrm>
          <a:prstGeom prst="rect">
            <a:avLst/>
          </a:prstGeom>
        </p:spPr>
        <p:txBody>
          <a:bodyPr>
            <a:normAutofit/>
          </a:bodyPr>
          <a:lstStyle>
            <a:lvl1pPr>
              <a:defRPr>
                <a:solidFill>
                  <a:srgbClr val="C00000"/>
                </a:solidFill>
              </a:defRPr>
            </a:lvl1pPr>
          </a:lstStyle>
          <a:p>
            <a:r>
              <a:t>Layered Model</a:t>
            </a:r>
          </a:p>
        </p:txBody>
      </p:sp>
      <p:pic>
        <p:nvPicPr>
          <p:cNvPr id="409" name="grayscale photo of audio mixer" descr="grayscale photo of audio mixer"/>
          <p:cNvPicPr>
            <a:picLocks noChangeAspect="1"/>
          </p:cNvPicPr>
          <p:nvPr/>
        </p:nvPicPr>
        <p:blipFill>
          <a:blip r:embed="rId3"/>
          <a:stretch>
            <a:fillRect/>
          </a:stretch>
        </p:blipFill>
        <p:spPr>
          <a:xfrm>
            <a:off x="7137400" y="0"/>
            <a:ext cx="5067300" cy="6858000"/>
          </a:xfrm>
          <a:prstGeom prst="rect">
            <a:avLst/>
          </a:prstGeom>
          <a:ln w="12700">
            <a:miter lim="400000"/>
          </a:ln>
        </p:spPr>
      </p:pic>
      <p:pic>
        <p:nvPicPr>
          <p:cNvPr id="410" name="image.png" descr="image.png"/>
          <p:cNvPicPr>
            <a:picLocks noChangeAspect="1"/>
          </p:cNvPicPr>
          <p:nvPr/>
        </p:nvPicPr>
        <p:blipFill>
          <a:blip r:embed="rId2"/>
          <a:stretch>
            <a:fillRect/>
          </a:stretch>
        </p:blipFill>
        <p:spPr>
          <a:xfrm>
            <a:off x="7299325" y="0"/>
            <a:ext cx="1676400" cy="804863"/>
          </a:xfrm>
          <a:prstGeom prst="rect">
            <a:avLst/>
          </a:prstGeom>
          <a:ln w="12700">
            <a:miter lim="400000"/>
          </a:ln>
        </p:spPr>
      </p:pic>
      <p:sp>
        <p:nvSpPr>
          <p:cNvPr id="411" name="Double-click to edit"/>
          <p:cNvSpPr txBox="1">
            <a:spLocks noGrp="1"/>
          </p:cNvSpPr>
          <p:nvPr>
            <p:ph type="body" idx="4294967295"/>
          </p:nvPr>
        </p:nvSpPr>
        <p:spPr>
          <a:xfrm>
            <a:off x="838200" y="1825624"/>
            <a:ext cx="10515600" cy="4351339"/>
          </a:xfrm>
          <a:prstGeom prst="rect">
            <a:avLst/>
          </a:prstGeom>
        </p:spPr>
        <p:txBody>
          <a:bodyPr>
            <a:normAutofit/>
          </a:bodyPr>
          <a:lstStyle/>
          <a:p>
            <a:endParaRPr/>
          </a:p>
        </p:txBody>
      </p:sp>
      <p:pic>
        <p:nvPicPr>
          <p:cNvPr id="412" name="image.tif" descr="image.tif"/>
          <p:cNvPicPr>
            <a:picLocks noChangeAspect="1"/>
          </p:cNvPicPr>
          <p:nvPr/>
        </p:nvPicPr>
        <p:blipFill>
          <a:blip r:embed="rId4"/>
          <a:stretch>
            <a:fillRect/>
          </a:stretch>
        </p:blipFill>
        <p:spPr>
          <a:xfrm>
            <a:off x="349250" y="920750"/>
            <a:ext cx="7515225" cy="5668963"/>
          </a:xfrm>
          <a:prstGeom prst="rect">
            <a:avLst/>
          </a:prstGeom>
          <a:ln w="12700">
            <a:miter lim="400000"/>
          </a:ln>
        </p:spPr>
      </p:pic>
    </p:spTree>
  </p:cSld>
  <p:clrMapOvr>
    <a:masterClrMapping/>
  </p:clrMapOvr>
  <p:transition spd="me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5" name="&quot;&quot;"/>
          <p:cNvSpPr/>
          <p:nvPr/>
        </p:nvSpPr>
        <p:spPr>
          <a:xfrm>
            <a:off x="0" y="0"/>
            <a:ext cx="12192000" cy="6858000"/>
          </a:xfrm>
          <a:prstGeom prst="rect">
            <a:avLst/>
          </a:prstGeom>
          <a:solidFill>
            <a:srgbClr val="404040"/>
          </a:solidFill>
          <a:ln w="12700">
            <a:miter lim="400000"/>
          </a:ln>
        </p:spPr>
        <p:txBody>
          <a:bodyPr lIns="45719" rIns="45719" anchor="ctr"/>
          <a:lstStyle/>
          <a:p>
            <a:endParaRPr/>
          </a:p>
        </p:txBody>
      </p:sp>
      <p:sp>
        <p:nvSpPr>
          <p:cNvPr id="486" name="Defence Systems, Policies and Risks"/>
          <p:cNvSpPr txBox="1">
            <a:spLocks noGrp="1"/>
          </p:cNvSpPr>
          <p:nvPr>
            <p:ph type="title" idx="4294967295"/>
          </p:nvPr>
        </p:nvSpPr>
        <p:spPr>
          <a:xfrm>
            <a:off x="5491162" y="485775"/>
            <a:ext cx="6373813" cy="5886450"/>
          </a:xfrm>
          <a:prstGeom prst="rect">
            <a:avLst/>
          </a:prstGeom>
        </p:spPr>
        <p:txBody>
          <a:bodyPr anchor="b">
            <a:normAutofit/>
          </a:bodyPr>
          <a:lstStyle>
            <a:lvl1pPr>
              <a:defRPr sz="6000">
                <a:solidFill>
                  <a:srgbClr val="FFFFFF"/>
                </a:solidFill>
                <a:latin typeface="Arial"/>
                <a:ea typeface="Arial"/>
                <a:cs typeface="Arial"/>
                <a:sym typeface="Arial"/>
              </a:defRPr>
            </a:lvl1pPr>
          </a:lstStyle>
          <a:p>
            <a:r>
              <a:t>Defence Systems, Policies and Risks</a:t>
            </a:r>
          </a:p>
        </p:txBody>
      </p:sp>
      <p:sp>
        <p:nvSpPr>
          <p:cNvPr id="487" name="&quot;&quot;"/>
          <p:cNvSpPr/>
          <p:nvPr/>
        </p:nvSpPr>
        <p:spPr>
          <a:xfrm flipH="1">
            <a:off x="0" y="0"/>
            <a:ext cx="6172200" cy="685800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42" y="0"/>
                </a:lnTo>
                <a:lnTo>
                  <a:pt x="123" y="841"/>
                </a:lnTo>
                <a:cubicBezTo>
                  <a:pt x="42" y="1562"/>
                  <a:pt x="0" y="2293"/>
                  <a:pt x="0" y="3033"/>
                </a:cubicBezTo>
                <a:cubicBezTo>
                  <a:pt x="0" y="10800"/>
                  <a:pt x="4591" y="17602"/>
                  <a:pt x="11464" y="21361"/>
                </a:cubicBezTo>
                <a:lnTo>
                  <a:pt x="11925" y="21600"/>
                </a:lnTo>
                <a:lnTo>
                  <a:pt x="21600" y="21600"/>
                </a:lnTo>
                <a:lnTo>
                  <a:pt x="21600" y="0"/>
                </a:lnTo>
                <a:close/>
              </a:path>
            </a:pathLst>
          </a:custGeom>
          <a:solidFill>
            <a:srgbClr val="FFFFFF">
              <a:alpha val="79998"/>
            </a:srgbClr>
          </a:solidFill>
          <a:ln w="12700">
            <a:miter lim="400000"/>
          </a:ln>
        </p:spPr>
        <p:txBody>
          <a:bodyPr lIns="45719" rIns="45719" anchor="ctr"/>
          <a:lstStyle/>
          <a:p>
            <a:endParaRPr/>
          </a:p>
        </p:txBody>
      </p:sp>
      <p:sp>
        <p:nvSpPr>
          <p:cNvPr id="488" name="&quot;&quot;"/>
          <p:cNvSpPr/>
          <p:nvPr/>
        </p:nvSpPr>
        <p:spPr>
          <a:xfrm>
            <a:off x="0" y="0"/>
            <a:ext cx="6024563" cy="685800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348" y="0"/>
                </a:lnTo>
                <a:lnTo>
                  <a:pt x="21477" y="895"/>
                </a:lnTo>
                <a:cubicBezTo>
                  <a:pt x="21558" y="1598"/>
                  <a:pt x="21600" y="2311"/>
                  <a:pt x="21600" y="3033"/>
                </a:cubicBezTo>
                <a:cubicBezTo>
                  <a:pt x="21600" y="10972"/>
                  <a:pt x="16563" y="17877"/>
                  <a:pt x="9143" y="21418"/>
                </a:cubicBezTo>
                <a:lnTo>
                  <a:pt x="8738" y="21600"/>
                </a:lnTo>
                <a:lnTo>
                  <a:pt x="0" y="21600"/>
                </a:lnTo>
                <a:lnTo>
                  <a:pt x="0" y="0"/>
                </a:lnTo>
                <a:close/>
              </a:path>
            </a:pathLst>
          </a:custGeom>
          <a:solidFill>
            <a:srgbClr val="FFFFFF"/>
          </a:solidFill>
          <a:ln w="12700">
            <a:miter lim="400000"/>
          </a:ln>
        </p:spPr>
        <p:txBody>
          <a:bodyPr lIns="45719" rIns="45719" anchor="ctr"/>
          <a:lstStyle/>
          <a:p>
            <a:endParaRPr/>
          </a:p>
        </p:txBody>
      </p:sp>
      <p:pic>
        <p:nvPicPr>
          <p:cNvPr id="489" name="image.png" descr="image.png"/>
          <p:cNvPicPr>
            <a:picLocks noChangeAspect="1"/>
          </p:cNvPicPr>
          <p:nvPr/>
        </p:nvPicPr>
        <p:blipFill>
          <a:blip r:embed="rId2"/>
          <a:stretch>
            <a:fillRect/>
          </a:stretch>
        </p:blipFill>
        <p:spPr>
          <a:xfrm>
            <a:off x="314325" y="485775"/>
            <a:ext cx="4740275" cy="2274888"/>
          </a:xfrm>
          <a:prstGeom prst="rect">
            <a:avLst/>
          </a:prstGeom>
          <a:ln w="12700">
            <a:miter lim="400000"/>
          </a:ln>
        </p:spPr>
      </p:pic>
      <p:sp>
        <p:nvSpPr>
          <p:cNvPr id="490" name="“From bits to information”"/>
          <p:cNvSpPr txBox="1"/>
          <p:nvPr/>
        </p:nvSpPr>
        <p:spPr>
          <a:xfrm>
            <a:off x="388620" y="3062287"/>
            <a:ext cx="2564269" cy="3708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r>
              <a:t>“From bits to information”</a:t>
            </a:r>
          </a:p>
        </p:txBody>
      </p:sp>
      <p:sp>
        <p:nvSpPr>
          <p:cNvPr id="491" name="Line"/>
          <p:cNvSpPr/>
          <p:nvPr/>
        </p:nvSpPr>
        <p:spPr>
          <a:xfrm>
            <a:off x="314325" y="2946400"/>
            <a:ext cx="4930775" cy="0"/>
          </a:xfrm>
          <a:prstGeom prst="line">
            <a:avLst/>
          </a:prstGeom>
          <a:ln w="57150">
            <a:solidFill>
              <a:srgbClr val="C00000"/>
            </a:solidFill>
            <a:miter/>
          </a:ln>
        </p:spPr>
        <p:txBody>
          <a:bodyPr lIns="45719" rIns="45719"/>
          <a:lstStyle/>
          <a:p>
            <a:endParaRP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 name="grayscale photo of audio mixer" descr="grayscale photo of audio mixer"/>
          <p:cNvPicPr>
            <a:picLocks noChangeAspect="1"/>
          </p:cNvPicPr>
          <p:nvPr/>
        </p:nvPicPr>
        <p:blipFill>
          <a:blip r:embed="rId2"/>
          <a:stretch>
            <a:fillRect/>
          </a:stretch>
        </p:blipFill>
        <p:spPr>
          <a:xfrm>
            <a:off x="7137400" y="0"/>
            <a:ext cx="5067300" cy="6858000"/>
          </a:xfrm>
          <a:prstGeom prst="rect">
            <a:avLst/>
          </a:prstGeom>
          <a:ln w="12700">
            <a:miter lim="400000"/>
          </a:ln>
        </p:spPr>
      </p:pic>
      <p:sp>
        <p:nvSpPr>
          <p:cNvPr id="58" name="Data to Wisdom"/>
          <p:cNvSpPr txBox="1">
            <a:spLocks noGrp="1"/>
          </p:cNvSpPr>
          <p:nvPr>
            <p:ph type="title" idx="4294967295"/>
          </p:nvPr>
        </p:nvSpPr>
        <p:spPr>
          <a:xfrm>
            <a:off x="0" y="0"/>
            <a:ext cx="10515600" cy="866775"/>
          </a:xfrm>
          <a:prstGeom prst="rect">
            <a:avLst/>
          </a:prstGeom>
        </p:spPr>
        <p:txBody>
          <a:bodyPr>
            <a:normAutofit/>
          </a:bodyPr>
          <a:lstStyle>
            <a:lvl1pPr>
              <a:defRPr>
                <a:solidFill>
                  <a:srgbClr val="C00000"/>
                </a:solidFill>
              </a:defRPr>
            </a:lvl1pPr>
          </a:lstStyle>
          <a:p>
            <a:r>
              <a:t>Data to Wisdom</a:t>
            </a:r>
          </a:p>
        </p:txBody>
      </p:sp>
      <p:pic>
        <p:nvPicPr>
          <p:cNvPr id="59" name="image.png" descr="image.png"/>
          <p:cNvPicPr>
            <a:picLocks noChangeAspect="1"/>
          </p:cNvPicPr>
          <p:nvPr/>
        </p:nvPicPr>
        <p:blipFill>
          <a:blip r:embed="rId3"/>
          <a:stretch>
            <a:fillRect/>
          </a:stretch>
        </p:blipFill>
        <p:spPr>
          <a:xfrm>
            <a:off x="965200" y="698500"/>
            <a:ext cx="9055100" cy="5702300"/>
          </a:xfrm>
          <a:prstGeom prst="rect">
            <a:avLst/>
          </a:prstGeom>
          <a:ln w="12700">
            <a:miter lim="400000"/>
          </a:ln>
        </p:spPr>
      </p:pic>
      <p:pic>
        <p:nvPicPr>
          <p:cNvPr id="60" name="image.png" descr="image.png"/>
          <p:cNvPicPr>
            <a:picLocks noChangeAspect="1"/>
          </p:cNvPicPr>
          <p:nvPr/>
        </p:nvPicPr>
        <p:blipFill>
          <a:blip r:embed="rId4"/>
          <a:stretch>
            <a:fillRect/>
          </a:stretch>
        </p:blipFill>
        <p:spPr>
          <a:xfrm>
            <a:off x="7299325" y="0"/>
            <a:ext cx="1676400" cy="804863"/>
          </a:xfrm>
          <a:prstGeom prst="rect">
            <a:avLst/>
          </a:prstGeom>
          <a:ln w="12700">
            <a:miter lim="400000"/>
          </a:ln>
        </p:spPr>
      </p:pic>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0B27210-D0CA-4654-B3E3-9ABB4F178E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3086453-A0E8-9B4B-AB0B-471B6D35EC9D}"/>
              </a:ext>
            </a:extLst>
          </p:cNvPr>
          <p:cNvSpPr>
            <a:spLocks noGrp="1"/>
          </p:cNvSpPr>
          <p:nvPr>
            <p:ph type="ctrTitle"/>
          </p:nvPr>
        </p:nvSpPr>
        <p:spPr>
          <a:xfrm>
            <a:off x="5551538" y="767530"/>
            <a:ext cx="6372410" cy="5885648"/>
          </a:xfrm>
        </p:spPr>
        <p:txBody>
          <a:bodyPr anchor="b">
            <a:noAutofit/>
          </a:bodyPr>
          <a:lstStyle/>
          <a:p>
            <a:pPr algn="l"/>
            <a:r>
              <a:rPr lang="en-US" dirty="0">
                <a:solidFill>
                  <a:schemeClr val="bg1"/>
                </a:solidFill>
                <a:latin typeface="Arial" panose="020B0604020202020204" pitchFamily="34" charset="0"/>
                <a:cs typeface="Arial" panose="020B0604020202020204" pitchFamily="34" charset="0"/>
              </a:rPr>
              <a:t>Introduction</a:t>
            </a:r>
          </a:p>
        </p:txBody>
      </p:sp>
      <p:sp>
        <p:nvSpPr>
          <p:cNvPr id="11" name="Freeform: Shape 10">
            <a:extLst>
              <a:ext uri="{FF2B5EF4-FFF2-40B4-BE49-F238E27FC236}">
                <a16:creationId xmlns:a16="http://schemas.microsoft.com/office/drawing/2014/main" id="{1DB7C82F-AB7E-4F0C-B829-FA1B9C415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70B66945-4967-4040-926D-DCA44313CD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24154" cy="685800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0D5CB3C9-BC15-5242-821C-370C49E00F7C}"/>
              </a:ext>
            </a:extLst>
          </p:cNvPr>
          <p:cNvPicPr>
            <a:picLocks noChangeAspect="1"/>
          </p:cNvPicPr>
          <p:nvPr/>
        </p:nvPicPr>
        <p:blipFill>
          <a:blip r:embed="rId2"/>
          <a:stretch>
            <a:fillRect/>
          </a:stretch>
        </p:blipFill>
        <p:spPr>
          <a:xfrm>
            <a:off x="314944" y="486176"/>
            <a:ext cx="4739912" cy="2275156"/>
          </a:xfrm>
          <a:prstGeom prst="rect">
            <a:avLst/>
          </a:prstGeom>
        </p:spPr>
      </p:pic>
      <p:sp>
        <p:nvSpPr>
          <p:cNvPr id="12" name="TextBox 11">
            <a:extLst>
              <a:ext uri="{FF2B5EF4-FFF2-40B4-BE49-F238E27FC236}">
                <a16:creationId xmlns:a16="http://schemas.microsoft.com/office/drawing/2014/main" id="{4BB1CB7C-C65F-6F47-89AE-D774AD561B59}"/>
              </a:ext>
            </a:extLst>
          </p:cNvPr>
          <p:cNvSpPr txBox="1"/>
          <p:nvPr/>
        </p:nvSpPr>
        <p:spPr>
          <a:xfrm>
            <a:off x="342628" y="3062842"/>
            <a:ext cx="266944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“From bits to information”</a:t>
            </a:r>
          </a:p>
        </p:txBody>
      </p:sp>
      <p:cxnSp>
        <p:nvCxnSpPr>
          <p:cNvPr id="10" name="Straight Connector 9">
            <a:extLst>
              <a:ext uri="{FF2B5EF4-FFF2-40B4-BE49-F238E27FC236}">
                <a16:creationId xmlns:a16="http://schemas.microsoft.com/office/drawing/2014/main" id="{6674F62D-F21E-544F-86E0-CD0D919307C4}"/>
              </a:ext>
            </a:extLst>
          </p:cNvPr>
          <p:cNvCxnSpPr/>
          <p:nvPr/>
        </p:nvCxnSpPr>
        <p:spPr>
          <a:xfrm>
            <a:off x="314944" y="2946948"/>
            <a:ext cx="4930767" cy="0"/>
          </a:xfrm>
          <a:prstGeom prst="line">
            <a:avLst/>
          </a:prstGeom>
          <a:ln w="57150">
            <a:solidFill>
              <a:srgbClr val="C00000"/>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9802659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hape 345">
            <a:extLst>
              <a:ext uri="{FF2B5EF4-FFF2-40B4-BE49-F238E27FC236}">
                <a16:creationId xmlns:a16="http://schemas.microsoft.com/office/drawing/2014/main" id="{0D2B003F-318B-E44A-B74C-C0A7B7614CB3}"/>
              </a:ext>
            </a:extLst>
          </p:cNvPr>
          <p:cNvSpPr>
            <a:spLocks noGrp="1"/>
          </p:cNvSpPr>
          <p:nvPr>
            <p:ph type="title"/>
          </p:nvPr>
        </p:nvSpPr>
        <p:spPr>
          <a:xfrm>
            <a:off x="0" y="0"/>
            <a:ext cx="10515600" cy="866267"/>
          </a:xfrm>
          <a:prstGeom prst="rect">
            <a:avLst/>
          </a:prstGeom>
        </p:spPr>
        <p:txBody>
          <a:bodyPr/>
          <a:lstStyle/>
          <a:p>
            <a:r>
              <a:rPr lang="en-US" b="1" dirty="0">
                <a:solidFill>
                  <a:srgbClr val="C00000"/>
                </a:solidFill>
              </a:rPr>
              <a:t>Bob, Alice and Eve</a:t>
            </a:r>
            <a:endParaRPr b="1" dirty="0">
              <a:solidFill>
                <a:srgbClr val="C00000"/>
              </a:solidFill>
            </a:endParaRPr>
          </a:p>
        </p:txBody>
      </p:sp>
      <p:pic>
        <p:nvPicPr>
          <p:cNvPr id="2" name="Picture 1">
            <a:extLst>
              <a:ext uri="{FF2B5EF4-FFF2-40B4-BE49-F238E27FC236}">
                <a16:creationId xmlns:a16="http://schemas.microsoft.com/office/drawing/2014/main" id="{D8F0BB4E-B2B1-198C-3567-3AE0DF6526C3}"/>
              </a:ext>
            </a:extLst>
          </p:cNvPr>
          <p:cNvPicPr>
            <a:picLocks noChangeAspect="1"/>
          </p:cNvPicPr>
          <p:nvPr/>
        </p:nvPicPr>
        <p:blipFill>
          <a:blip r:embed="rId2"/>
          <a:stretch>
            <a:fillRect/>
          </a:stretch>
        </p:blipFill>
        <p:spPr>
          <a:xfrm>
            <a:off x="10657148" y="6189447"/>
            <a:ext cx="1392820" cy="668553"/>
          </a:xfrm>
          <a:prstGeom prst="rect">
            <a:avLst/>
          </a:prstGeom>
        </p:spPr>
      </p:pic>
      <p:pic>
        <p:nvPicPr>
          <p:cNvPr id="4" name="Picture 3" descr="A diagram of a company&#10;&#10;Description automatically generated with medium confidence">
            <a:extLst>
              <a:ext uri="{FF2B5EF4-FFF2-40B4-BE49-F238E27FC236}">
                <a16:creationId xmlns:a16="http://schemas.microsoft.com/office/drawing/2014/main" id="{55281EBA-9651-CF6F-C686-C47C9F74317D}"/>
              </a:ext>
            </a:extLst>
          </p:cNvPr>
          <p:cNvPicPr>
            <a:picLocks noChangeAspect="1"/>
          </p:cNvPicPr>
          <p:nvPr/>
        </p:nvPicPr>
        <p:blipFill>
          <a:blip r:embed="rId3"/>
          <a:stretch>
            <a:fillRect/>
          </a:stretch>
        </p:blipFill>
        <p:spPr>
          <a:xfrm>
            <a:off x="1632352" y="1208409"/>
            <a:ext cx="7772400" cy="5649591"/>
          </a:xfrm>
          <a:prstGeom prst="rect">
            <a:avLst/>
          </a:prstGeom>
        </p:spPr>
      </p:pic>
    </p:spTree>
    <p:extLst>
      <p:ext uri="{BB962C8B-B14F-4D97-AF65-F5344CB8AC3E}">
        <p14:creationId xmlns:p14="http://schemas.microsoft.com/office/powerpoint/2010/main" val="1452272550"/>
      </p:ext>
    </p:extLst>
  </p:cSld>
  <p:clrMapOvr>
    <a:masterClrMapping/>
  </p:clrMapOvr>
</p:sld>
</file>

<file path=ppt/theme/theme1.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472C4"/>
      </a:accent1>
      <a:accent2>
        <a:srgbClr val="ED7D31"/>
      </a:accent2>
      <a:accent3>
        <a:srgbClr val="9BBB59"/>
      </a:accent3>
      <a:accent4>
        <a:srgbClr val="8064A2"/>
      </a:accent4>
      <a:accent5>
        <a:srgbClr val="4BACC6"/>
      </a:accent5>
      <a:accent6>
        <a:srgbClr val="F79646"/>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472C4"/>
      </a:accent1>
      <a:accent2>
        <a:srgbClr val="ED7D31"/>
      </a:accent2>
      <a:accent3>
        <a:srgbClr val="9BBB59"/>
      </a:accent3>
      <a:accent4>
        <a:srgbClr val="8064A2"/>
      </a:accent4>
      <a:accent5>
        <a:srgbClr val="4BACC6"/>
      </a:accent5>
      <a:accent6>
        <a:srgbClr val="F79646"/>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80</TotalTime>
  <Words>758</Words>
  <Application>Microsoft Macintosh PowerPoint</Application>
  <PresentationFormat>Widescreen</PresentationFormat>
  <Paragraphs>107</Paragraphs>
  <Slides>69</Slides>
  <Notes>2</Notes>
  <HiddenSlides>0</HiddenSlides>
  <MMClips>0</MMClips>
  <ScaleCrop>false</ScaleCrop>
  <HeadingPairs>
    <vt:vector size="8" baseType="variant">
      <vt:variant>
        <vt:lpstr>Fonts Used</vt:lpstr>
      </vt:variant>
      <vt:variant>
        <vt:i4>3</vt:i4>
      </vt:variant>
      <vt:variant>
        <vt:lpstr>Theme</vt:lpstr>
      </vt:variant>
      <vt:variant>
        <vt:i4>2</vt:i4>
      </vt:variant>
      <vt:variant>
        <vt:lpstr>Embedded OLE Servers</vt:lpstr>
      </vt:variant>
      <vt:variant>
        <vt:i4>1</vt:i4>
      </vt:variant>
      <vt:variant>
        <vt:lpstr>Slide Titles</vt:lpstr>
      </vt:variant>
      <vt:variant>
        <vt:i4>69</vt:i4>
      </vt:variant>
    </vt:vector>
  </HeadingPairs>
  <TitlesOfParts>
    <vt:vector size="75" baseType="lpstr">
      <vt:lpstr>Arial</vt:lpstr>
      <vt:lpstr>Calibri</vt:lpstr>
      <vt:lpstr>Calibri Light</vt:lpstr>
      <vt:lpstr>Office Theme</vt:lpstr>
      <vt:lpstr>1_Office Theme</vt:lpstr>
      <vt:lpstr>Visio</vt:lpstr>
      <vt:lpstr>Defence Systems, Policies and Risks</vt:lpstr>
      <vt:lpstr>Snort Rule</vt:lpstr>
      <vt:lpstr>Snort Rule</vt:lpstr>
      <vt:lpstr>Snort Rule</vt:lpstr>
      <vt:lpstr>Defence Systems, Policies and Risks</vt:lpstr>
      <vt:lpstr>Outline</vt:lpstr>
      <vt:lpstr>Data to Wisdom</vt:lpstr>
      <vt:lpstr>Introduction</vt:lpstr>
      <vt:lpstr>Bob, Alice and Eve</vt:lpstr>
      <vt:lpstr>Information Security</vt:lpstr>
      <vt:lpstr>Due Care and Due Diligence</vt:lpstr>
      <vt:lpstr>Impact and Harm</vt:lpstr>
      <vt:lpstr>Risks, Costs and Benefits</vt:lpstr>
      <vt:lpstr>Risks, Costs and Benefits</vt:lpstr>
      <vt:lpstr>CORAS Risk Management/Ontology</vt:lpstr>
      <vt:lpstr>Kill Chain Model</vt:lpstr>
      <vt:lpstr>CVE Reporting</vt:lpstr>
      <vt:lpstr>Incident Taxonomy</vt:lpstr>
      <vt:lpstr>Kill Chain Model</vt:lpstr>
      <vt:lpstr>Unified Kill Chain Phases</vt:lpstr>
      <vt:lpstr>MITRE ATT&amp;CK</vt:lpstr>
      <vt:lpstr>MITRE ATT&amp;CK (Enterprise)</vt:lpstr>
      <vt:lpstr>MITRE ATT&amp;CK (Enterprise)</vt:lpstr>
      <vt:lpstr>MITRE ATT&amp;CK (Mobile)</vt:lpstr>
      <vt:lpstr>MITRE EMB3D (Embedded Devices)</vt:lpstr>
      <vt:lpstr>MITRE EMB3D (Embedded Devices)</vt:lpstr>
      <vt:lpstr>MITRE EMB3D (Embedded Devices)</vt:lpstr>
      <vt:lpstr>MITRE EMB3D (Embedded Devices)</vt:lpstr>
      <vt:lpstr>MITRE EMB3D (Embedded Devices) – Symmetric Key Crack</vt:lpstr>
      <vt:lpstr>MITRE EMB3D (Embedded Devices) – RSA Crack</vt:lpstr>
      <vt:lpstr>MITRE EMB3D (Embedded Devices)</vt:lpstr>
      <vt:lpstr>MITRE EMB3D (Embedded Devices)</vt:lpstr>
      <vt:lpstr>MITRE EMB3D (Embedded Devices)</vt:lpstr>
      <vt:lpstr>MITRE EMB3D (Embedded Devices)</vt:lpstr>
      <vt:lpstr>Basic Terms</vt:lpstr>
      <vt:lpstr>Policies</vt:lpstr>
      <vt:lpstr>Defence in depth</vt:lpstr>
      <vt:lpstr>Intrusion Detection Systems (IDS)</vt:lpstr>
      <vt:lpstr>Threats</vt:lpstr>
      <vt:lpstr>Defence in depth</vt:lpstr>
      <vt:lpstr>OSI 7-Layered Model</vt:lpstr>
      <vt:lpstr>Outline of Secure Architectures</vt:lpstr>
      <vt:lpstr>Trust, Privacy and Integrity</vt:lpstr>
      <vt:lpstr>Tunneled Traffic</vt:lpstr>
      <vt:lpstr>Tunneled Traffic</vt:lpstr>
      <vt:lpstr>Layer 2 and Layer 3 Security</vt:lpstr>
      <vt:lpstr>VPN (Virtual Private Network) Tunneling</vt:lpstr>
      <vt:lpstr>Tunneled Traffic</vt:lpstr>
      <vt:lpstr>Dual-homed Architecture</vt:lpstr>
      <vt:lpstr>Web Application Firewall (WAF)</vt:lpstr>
      <vt:lpstr>Remote Access to Device/Server</vt:lpstr>
      <vt:lpstr>Pen Testing Tools</vt:lpstr>
      <vt:lpstr>NAT</vt:lpstr>
      <vt:lpstr>Layered Model</vt:lpstr>
      <vt:lpstr>Layered Model</vt:lpstr>
      <vt:lpstr>Layered Model</vt:lpstr>
      <vt:lpstr>Layered Model</vt:lpstr>
      <vt:lpstr>Layered Model</vt:lpstr>
      <vt:lpstr>Layered Model</vt:lpstr>
      <vt:lpstr>Layered Model</vt:lpstr>
      <vt:lpstr>Layered Model</vt:lpstr>
      <vt:lpstr>Layered Model</vt:lpstr>
      <vt:lpstr>Stateful Firewalls</vt:lpstr>
      <vt:lpstr>Layered Model</vt:lpstr>
      <vt:lpstr>Layered Model</vt:lpstr>
      <vt:lpstr>Layered Model</vt:lpstr>
      <vt:lpstr>Layered Model</vt:lpstr>
      <vt:lpstr>Layered Model</vt:lpstr>
      <vt:lpstr>Defence Systems, Policies and Risks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Defence Systems, Policies and Risks</dc:title>
  <cp:lastModifiedBy>Buchanan, Bill</cp:lastModifiedBy>
  <cp:revision>4</cp:revision>
  <dcterms:modified xsi:type="dcterms:W3CDTF">2024-09-26T04:31:36Z</dcterms:modified>
</cp:coreProperties>
</file>